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39"/>
  </p:notesMasterIdLst>
  <p:sldIdLst>
    <p:sldId id="293" r:id="rId2"/>
    <p:sldId id="256" r:id="rId3"/>
    <p:sldId id="282" r:id="rId4"/>
    <p:sldId id="292" r:id="rId5"/>
    <p:sldId id="283" r:id="rId6"/>
    <p:sldId id="261" r:id="rId7"/>
    <p:sldId id="263" r:id="rId8"/>
    <p:sldId id="294" r:id="rId9"/>
    <p:sldId id="284" r:id="rId10"/>
    <p:sldId id="295" r:id="rId11"/>
    <p:sldId id="285" r:id="rId12"/>
    <p:sldId id="296" r:id="rId13"/>
    <p:sldId id="286" r:id="rId14"/>
    <p:sldId id="297" r:id="rId15"/>
    <p:sldId id="287" r:id="rId16"/>
    <p:sldId id="288" r:id="rId17"/>
    <p:sldId id="289" r:id="rId18"/>
    <p:sldId id="270" r:id="rId19"/>
    <p:sldId id="290" r:id="rId20"/>
    <p:sldId id="268" r:id="rId21"/>
    <p:sldId id="291" r:id="rId22"/>
    <p:sldId id="265" r:id="rId23"/>
    <p:sldId id="269" r:id="rId24"/>
    <p:sldId id="260" r:id="rId25"/>
    <p:sldId id="298" r:id="rId26"/>
    <p:sldId id="299" r:id="rId27"/>
    <p:sldId id="300" r:id="rId28"/>
    <p:sldId id="281" r:id="rId29"/>
    <p:sldId id="280" r:id="rId30"/>
    <p:sldId id="271" r:id="rId31"/>
    <p:sldId id="301" r:id="rId32"/>
    <p:sldId id="302" r:id="rId33"/>
    <p:sldId id="303" r:id="rId34"/>
    <p:sldId id="304" r:id="rId35"/>
    <p:sldId id="305" r:id="rId36"/>
    <p:sldId id="306" r:id="rId37"/>
    <p:sldId id="307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6048" autoAdjust="0"/>
    <p:restoredTop sz="94660"/>
  </p:normalViewPr>
  <p:slideViewPr>
    <p:cSldViewPr snapToObjects="1">
      <p:cViewPr varScale="1">
        <p:scale>
          <a:sx n="95" d="100"/>
          <a:sy n="95" d="100"/>
        </p:scale>
        <p:origin x="-4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viewProps" Target="viewProps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tableStyles" Target="tableStyles.xml"/><Relationship Id="rId4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C67DA-2C1A-B442-8006-6B03FFFC889F}" type="datetimeFigureOut">
              <a:rPr lang="en-US" smtClean="0"/>
              <a:pPr/>
              <a:t>4/22/11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DE853-141F-AB43-966F-D42A43627C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figures are for e-books which have sold over 1000 copies</a:t>
            </a:r>
            <a:br>
              <a:rPr lang="en-US" dirty="0" smtClean="0"/>
            </a:br>
            <a:r>
              <a:rPr lang="en-US" dirty="0" smtClean="0"/>
              <a:t>From http://derekjcanyon.blogspot.com/2011/01/keys-to-epublishing-success.html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DE853-141F-AB43-966F-D42A43627C6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PUT</a:t>
            </a:r>
            <a:r>
              <a:rPr lang="en-US" baseline="0" smtClean="0"/>
              <a:t> THE BRITISH ONE UNDERNEATH, THEN FACE TO THIS ONE.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8AC70-71B0-1F4E-A13F-06CA66D74C5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characters, please note, also get to agency..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8AC70-71B0-1F4E-A13F-06CA66D74C5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BOUNCE EFFECT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8AC70-71B0-1F4E-A13F-06CA66D74C5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Arank</a:t>
            </a:r>
            <a:r>
              <a:rPr lang="en-US" smtClean="0"/>
              <a:t> taken</a:t>
            </a:r>
          </a:p>
          <a:p>
            <a:r>
              <a:rPr lang="en-US" dirty="0" err="1" smtClean="0"/>
              <a:t>Arank</a:t>
            </a:r>
            <a:r>
              <a:rPr lang="en-US" dirty="0" smtClean="0"/>
              <a:t> 2 taken 10.27.10</a:t>
            </a:r>
            <a:br>
              <a:rPr lang="en-US" dirty="0" smtClean="0"/>
            </a:br>
            <a:r>
              <a:rPr lang="en-US" dirty="0" smtClean="0"/>
              <a:t>New taken 4.21.11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DE853-141F-AB43-966F-D42A43627C6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8AC70-71B0-1F4E-A13F-06CA66D74C5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7D5B-3601-4840-9117-59489916215A}" type="datetimeFigureOut">
              <a:rPr lang="en-US" smtClean="0"/>
              <a:pPr/>
              <a:t>4/22/11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D3F4-FC29-8541-9CB9-49DD46080E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7D5B-3601-4840-9117-59489916215A}" type="datetimeFigureOut">
              <a:rPr lang="en-US" smtClean="0"/>
              <a:pPr/>
              <a:t>4/22/11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D3F4-FC29-8541-9CB9-49DD46080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7D5B-3601-4840-9117-59489916215A}" type="datetimeFigureOut">
              <a:rPr lang="en-US" smtClean="0"/>
              <a:pPr/>
              <a:t>4/22/11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D3F4-FC29-8541-9CB9-49DD46080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7D5B-3601-4840-9117-59489916215A}" type="datetimeFigureOut">
              <a:rPr lang="en-US" smtClean="0"/>
              <a:pPr/>
              <a:t>4/22/11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D3F4-FC29-8541-9CB9-49DD46080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7D5B-3601-4840-9117-59489916215A}" type="datetimeFigureOut">
              <a:rPr lang="en-US" smtClean="0"/>
              <a:pPr/>
              <a:t>4/22/11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FEAD3F4-FC29-8541-9CB9-49DD46080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7D5B-3601-4840-9117-59489916215A}" type="datetimeFigureOut">
              <a:rPr lang="en-US" smtClean="0"/>
              <a:pPr/>
              <a:t>4/22/11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D3F4-FC29-8541-9CB9-49DD46080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7D5B-3601-4840-9117-59489916215A}" type="datetimeFigureOut">
              <a:rPr lang="en-US" smtClean="0"/>
              <a:pPr/>
              <a:t>4/22/11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D3F4-FC29-8541-9CB9-49DD46080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7D5B-3601-4840-9117-59489916215A}" type="datetimeFigureOut">
              <a:rPr lang="en-US" smtClean="0"/>
              <a:pPr/>
              <a:t>4/22/11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D3F4-FC29-8541-9CB9-49DD46080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7D5B-3601-4840-9117-59489916215A}" type="datetimeFigureOut">
              <a:rPr lang="en-US" smtClean="0"/>
              <a:pPr/>
              <a:t>4/22/11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D3F4-FC29-8541-9CB9-49DD46080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7D5B-3601-4840-9117-59489916215A}" type="datetimeFigureOut">
              <a:rPr lang="en-US" smtClean="0"/>
              <a:pPr/>
              <a:t>4/22/11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D3F4-FC29-8541-9CB9-49DD46080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7D5B-3601-4840-9117-59489916215A}" type="datetimeFigureOut">
              <a:rPr lang="en-US" smtClean="0"/>
              <a:pPr/>
              <a:t>4/22/11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D3F4-FC29-8541-9CB9-49DD46080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E707D5B-3601-4840-9117-59489916215A}" type="datetimeFigureOut">
              <a:rPr lang="en-US" smtClean="0"/>
              <a:pPr/>
              <a:t>4/22/11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FEAD3F4-FC29-8541-9CB9-49DD46080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charles@ktlit.com" TargetMode="External"/><Relationship Id="rId3" Type="http://schemas.openxmlformats.org/officeDocument/2006/relationships/hyperlink" Target="http://www.ktlit.com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There’s no doubt that short fiction has disappeared from the zeitgeist. Today, </a:t>
            </a:r>
            <a:br>
              <a:rPr lang="en-US" dirty="0" smtClean="0"/>
            </a:br>
            <a:r>
              <a:rPr lang="en-US" dirty="0" smtClean="0"/>
              <a:t>stories are communicated to wide </a:t>
            </a:r>
            <a:br>
              <a:rPr lang="en-US" dirty="0" smtClean="0"/>
            </a:br>
            <a:r>
              <a:rPr lang="en-US" dirty="0" smtClean="0"/>
              <a:t>audiences only if they’re made into</a:t>
            </a:r>
            <a:br>
              <a:rPr lang="en-US" dirty="0" smtClean="0"/>
            </a:br>
            <a:r>
              <a:rPr lang="en-US" dirty="0" smtClean="0"/>
              <a:t> movies. Any publisher will attest that </a:t>
            </a:r>
            <a:br>
              <a:rPr lang="en-US" dirty="0" smtClean="0"/>
            </a:br>
            <a:r>
              <a:rPr lang="en-US" dirty="0" smtClean="0"/>
              <a:t>short story collections don’t sell </a:t>
            </a:r>
            <a:r>
              <a:rPr lang="en-US" dirty="0" smtClean="0"/>
              <a:t>well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(Livings, Newsweek)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						(Livings, Newsweek)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buckwhea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ashboar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2362200"/>
            <a:ext cx="9144001" cy="3124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win0-0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853448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“Mom is universal material for a novel because everyone has a mom. And every one loses mom some how. That feeling of loss resonates with people not only in the U.S. but in other countries,” Lee told The Korea Herald.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 (Kim Yoon-mi)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00SPMCGenre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0"/>
            <a:ext cx="6858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y-wicked-earl-02-larg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609600"/>
            <a:ext cx="7160276" cy="58213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o_sex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0200" y="533400"/>
            <a:ext cx="6172200" cy="575289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80527_p14_korean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Genre-</a:t>
            </a:r>
            <a:r>
              <a:rPr lang="en-US" dirty="0" err="1" smtClean="0"/>
              <a:t>ly</a:t>
            </a:r>
            <a:r>
              <a:rPr lang="en-US" dirty="0" smtClean="0"/>
              <a:t> speaking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Charles Montgomery</a:t>
            </a:r>
            <a:br>
              <a:rPr lang="en-US" dirty="0" smtClean="0"/>
            </a:br>
            <a:r>
              <a:rPr lang="en-US" dirty="0" smtClean="0"/>
              <a:t>Dongguk University</a:t>
            </a:r>
            <a:br>
              <a:rPr lang="en-US" dirty="0" smtClean="0"/>
            </a:br>
            <a:r>
              <a:rPr lang="en-US" dirty="0" smtClean="0"/>
              <a:t>English Interpretation &amp; Translation</a:t>
            </a:r>
            <a:br>
              <a:rPr lang="en-US" dirty="0" smtClean="0"/>
            </a:br>
            <a:r>
              <a:rPr lang="en-US" dirty="0" err="1" smtClean="0"/>
              <a:t>www.ktlit.com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pad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410584" y="0"/>
            <a:ext cx="10252711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inston_science_fiction_endpap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LDBOOK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103867" cy="7132638"/>
          </a:xfrm>
        </p:spPr>
      </p:pic>
      <p:sp>
        <p:nvSpPr>
          <p:cNvPr id="5" name="TextBox 4"/>
          <p:cNvSpPr txBox="1"/>
          <p:nvPr/>
        </p:nvSpPr>
        <p:spPr>
          <a:xfrm>
            <a:off x="3276600" y="274638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Big Caslon"/>
                <a:cs typeface="Big Caslon"/>
              </a:rPr>
              <a:t>“LIBRARY” BOOKS</a:t>
            </a:r>
            <a:endParaRPr lang="en-US" sz="4400" dirty="0">
              <a:latin typeface="Big Caslon"/>
              <a:cs typeface="Big Casl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Genre 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962400" cy="60960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Photo Shop Murder</a:t>
            </a:r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191000" y="1822904"/>
            <a:ext cx="1828800" cy="2344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72200" y="1600201"/>
            <a:ext cx="3962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Crime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2514600"/>
            <a:ext cx="3962400" cy="60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 err="1" smtClean="0"/>
              <a:t>Shinga</a:t>
            </a: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Candara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191000" y="2737304"/>
            <a:ext cx="1828800" cy="2344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172200" y="2514601"/>
            <a:ext cx="3962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Mother/Child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3505199"/>
            <a:ext cx="3962400" cy="60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Your Republic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Candara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191000" y="3727903"/>
            <a:ext cx="1828800" cy="2344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172200" y="3505200"/>
            <a:ext cx="3962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Mystery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  <p:bldP spid="11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Would Koreans Read This?</a:t>
            </a:r>
            <a:endParaRPr lang="en-US" dirty="0"/>
          </a:p>
        </p:txBody>
      </p:sp>
      <p:pic>
        <p:nvPicPr>
          <p:cNvPr id="6" name="Content Placeholder 5" descr="mwp+1+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7910" y="1600200"/>
            <a:ext cx="3568179" cy="4708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win0-0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853448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olar_bear_watermelon_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2085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icture 6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609600"/>
            <a:ext cx="9144000" cy="565005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“genre” filter serves as a brief and necessarily sketchy reminder of the vital importance of assessing the genre-membership of texts, and discovering their genre-related characteristics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(Hervey et. al. </a:t>
            </a:r>
            <a:r>
              <a:rPr lang="en-US" dirty="0" err="1" smtClean="0"/>
              <a:t>p</a:t>
            </a:r>
            <a:r>
              <a:rPr lang="en-US" dirty="0" smtClean="0"/>
              <a:t> 217)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charles@ktlit.com</a:t>
            </a:r>
            <a:endParaRPr lang="en-US" dirty="0" smtClean="0"/>
          </a:p>
          <a:p>
            <a:r>
              <a:rPr lang="en-US" dirty="0" smtClean="0"/>
              <a:t>Web: </a:t>
            </a:r>
            <a:r>
              <a:rPr lang="en-US" dirty="0" smtClean="0">
                <a:hlinkClick r:id="rId3"/>
              </a:rPr>
              <a:t>www.ktlit.com</a:t>
            </a:r>
            <a:endParaRPr lang="en-US" dirty="0" smtClean="0"/>
          </a:p>
          <a:p>
            <a:r>
              <a:rPr lang="en-US" dirty="0" smtClean="0"/>
              <a:t>Twitter: </a:t>
            </a:r>
            <a:r>
              <a:rPr lang="en-US" dirty="0" err="1" smtClean="0"/>
              <a:t>ktlit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orean-hanbok-men-women-drama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709752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halkboard"/>
                <a:cs typeface="Chalkboard"/>
              </a:rPr>
              <a:t>HISTORY</a:t>
            </a:r>
            <a:endParaRPr lang="en-US" sz="4000" dirty="0">
              <a:solidFill>
                <a:schemeClr val="bg1"/>
              </a:solidFill>
              <a:latin typeface="Chalkboard"/>
              <a:cs typeface="Chalkboar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0906" y="914400"/>
            <a:ext cx="29418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Big Caslon"/>
                <a:cs typeface="Big Caslon"/>
              </a:rPr>
              <a:t>HISTORY</a:t>
            </a:r>
            <a:endParaRPr lang="en-US" sz="4400" dirty="0">
              <a:latin typeface="Big Caslon"/>
              <a:cs typeface="Big Casl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a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62000" y="709752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halkboard"/>
                <a:cs typeface="Chalkboard"/>
              </a:rPr>
              <a:t>NATURE</a:t>
            </a:r>
            <a:endParaRPr lang="en-US" sz="4000" dirty="0">
              <a:solidFill>
                <a:schemeClr val="bg1"/>
              </a:solidFill>
              <a:latin typeface="Chalkboard"/>
              <a:cs typeface="Chalkboar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0906" y="914400"/>
            <a:ext cx="2793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Big Caslon"/>
                <a:cs typeface="Big Caslon"/>
              </a:rPr>
              <a:t>NATURE</a:t>
            </a:r>
            <a:endParaRPr lang="en-US" sz="4400" dirty="0">
              <a:latin typeface="Big Caslon"/>
              <a:cs typeface="Big Casl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nimis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79214"/>
            <a:ext cx="9144000" cy="7313414"/>
          </a:xfrm>
        </p:spPr>
      </p:pic>
      <p:sp>
        <p:nvSpPr>
          <p:cNvPr id="7" name="TextBox 6"/>
          <p:cNvSpPr txBox="1"/>
          <p:nvPr/>
        </p:nvSpPr>
        <p:spPr>
          <a:xfrm>
            <a:off x="5638800" y="9144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halkboard"/>
                <a:cs typeface="Chalkboard"/>
              </a:rPr>
              <a:t>ANIMISM</a:t>
            </a:r>
            <a:endParaRPr lang="en-US" sz="4000" dirty="0">
              <a:solidFill>
                <a:schemeClr val="bg1"/>
              </a:solidFill>
              <a:latin typeface="Chalkboard"/>
              <a:cs typeface="Chalkboar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0906" y="914400"/>
            <a:ext cx="30112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Big Caslon"/>
                <a:cs typeface="Big Caslon"/>
              </a:rPr>
              <a:t>ANIMISM</a:t>
            </a:r>
            <a:endParaRPr lang="en-US" sz="4400" dirty="0">
              <a:latin typeface="Big Caslon"/>
              <a:cs typeface="Big Casl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OTE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120906" y="914400"/>
            <a:ext cx="35711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Big Caslon"/>
                <a:cs typeface="Big Caslon"/>
              </a:rPr>
              <a:t>TOTEMISM</a:t>
            </a:r>
            <a:endParaRPr lang="en-US" sz="4400" dirty="0">
              <a:latin typeface="Big Caslon"/>
              <a:cs typeface="Big Casl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hamanBlac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29811" y="0"/>
            <a:ext cx="9473811" cy="6858000"/>
          </a:xfrm>
        </p:spPr>
      </p:pic>
      <p:sp>
        <p:nvSpPr>
          <p:cNvPr id="7" name="TextBox 6"/>
          <p:cNvSpPr txBox="1"/>
          <p:nvPr/>
        </p:nvSpPr>
        <p:spPr>
          <a:xfrm>
            <a:off x="762000" y="709752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halkboard"/>
                <a:cs typeface="Chalkboard"/>
              </a:rPr>
              <a:t>SHAMANISM</a:t>
            </a:r>
            <a:endParaRPr lang="en-US" sz="4000" dirty="0">
              <a:solidFill>
                <a:schemeClr val="bg1"/>
              </a:solidFill>
              <a:latin typeface="Chalkboard"/>
              <a:cs typeface="Chalkboar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914400"/>
            <a:ext cx="40069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Big Caslon"/>
                <a:cs typeface="Big Caslon"/>
              </a:rPr>
              <a:t>SHAMANISM</a:t>
            </a:r>
            <a:endParaRPr lang="en-US" sz="4400" dirty="0">
              <a:latin typeface="Big Caslon"/>
              <a:cs typeface="Big Casl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confuciusBlack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0338693" cy="6858000"/>
          </a:xfrm>
        </p:spPr>
      </p:pic>
      <p:sp>
        <p:nvSpPr>
          <p:cNvPr id="10" name="TextBox 9"/>
          <p:cNvSpPr txBox="1"/>
          <p:nvPr/>
        </p:nvSpPr>
        <p:spPr>
          <a:xfrm>
            <a:off x="5638800" y="9144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halkboard"/>
                <a:cs typeface="Chalkboard"/>
              </a:rPr>
              <a:t>CONFUCIUS</a:t>
            </a:r>
            <a:endParaRPr lang="en-US" sz="4000" dirty="0">
              <a:solidFill>
                <a:schemeClr val="bg1"/>
              </a:solidFill>
              <a:latin typeface="Chalkboard"/>
              <a:cs typeface="Chalkboar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914400"/>
            <a:ext cx="38878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Big Caslon"/>
                <a:cs typeface="Big Caslon"/>
              </a:rPr>
              <a:t>CONFUCIUS</a:t>
            </a:r>
            <a:endParaRPr lang="en-US" sz="4400" dirty="0">
              <a:latin typeface="Big Caslon"/>
              <a:cs typeface="Big Casl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uddh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1096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638800" y="9144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halkboard"/>
                <a:cs typeface="Chalkboard"/>
              </a:rPr>
              <a:t>BUDDHA</a:t>
            </a:r>
            <a:endParaRPr lang="en-US" sz="4000" dirty="0">
              <a:solidFill>
                <a:schemeClr val="bg1"/>
              </a:solidFill>
              <a:latin typeface="Chalkboard"/>
              <a:cs typeface="Chalkboar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4969" y="914400"/>
            <a:ext cx="29674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Big Caslon"/>
                <a:cs typeface="Big Caslon"/>
              </a:rPr>
              <a:t>BUDDHA</a:t>
            </a:r>
            <a:endParaRPr lang="en-US" sz="4400" dirty="0">
              <a:latin typeface="Big Caslon"/>
              <a:cs typeface="Big Casl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rian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90065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murders always seem to happen on Sundays? 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		(Kim Young-ha, Photo </a:t>
            </a:r>
            <a:r>
              <a:rPr lang="en-US" dirty="0"/>
              <a:t> </a:t>
            </a:r>
            <a:r>
              <a:rPr lang="en-US" dirty="0" smtClean="0"/>
              <a:t>Shop Murder)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jimoonda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67952"/>
            <a:ext cx="8712200" cy="5932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 descr="internationalpublicati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712200" cy="6139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Jack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4549141" cy="6858000"/>
          </a:xfrm>
        </p:spPr>
      </p:pic>
      <p:pic>
        <p:nvPicPr>
          <p:cNvPr id="7" name="Picture 6" descr="97803073591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140" y="0"/>
            <a:ext cx="4594860" cy="7372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Y_Times_May_1,_2011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474" y="0"/>
            <a:ext cx="6336926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218</TotalTime>
  <Words>356</Words>
  <Application>Microsoft Office PowerPoint</Application>
  <PresentationFormat>On-screen Show (4:3)</PresentationFormat>
  <Paragraphs>48</Paragraphs>
  <Slides>37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Apex</vt:lpstr>
      <vt:lpstr>Slide 1</vt:lpstr>
      <vt:lpstr>Genre-ly speaking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Genre Fit</vt:lpstr>
      <vt:lpstr>Would Koreans Read This?</vt:lpstr>
      <vt:lpstr>Slide 25</vt:lpstr>
      <vt:lpstr>Slide 26</vt:lpstr>
      <vt:lpstr>Slide 27</vt:lpstr>
      <vt:lpstr>Slide 28</vt:lpstr>
      <vt:lpstr>Romanization</vt:lpstr>
      <vt:lpstr>Find Me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Dongguk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 Montgomery</dc:creator>
  <cp:lastModifiedBy>Charles Montgomery</cp:lastModifiedBy>
  <cp:revision>57</cp:revision>
  <dcterms:created xsi:type="dcterms:W3CDTF">2011-04-22T09:33:08Z</dcterms:created>
  <dcterms:modified xsi:type="dcterms:W3CDTF">2011-04-22T10:44:34Z</dcterms:modified>
</cp:coreProperties>
</file>