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0"/>
  </p:notesMasterIdLst>
  <p:sldIdLst>
    <p:sldId id="256" r:id="rId2"/>
    <p:sldId id="330" r:id="rId3"/>
    <p:sldId id="331" r:id="rId4"/>
    <p:sldId id="332" r:id="rId5"/>
    <p:sldId id="334" r:id="rId6"/>
    <p:sldId id="335" r:id="rId7"/>
    <p:sldId id="336" r:id="rId8"/>
    <p:sldId id="337" r:id="rId9"/>
    <p:sldId id="344" r:id="rId10"/>
    <p:sldId id="346" r:id="rId11"/>
    <p:sldId id="327" r:id="rId12"/>
    <p:sldId id="328" r:id="rId13"/>
    <p:sldId id="349" r:id="rId14"/>
    <p:sldId id="329" r:id="rId15"/>
    <p:sldId id="345" r:id="rId16"/>
    <p:sldId id="322" r:id="rId17"/>
    <p:sldId id="304" r:id="rId18"/>
    <p:sldId id="305" r:id="rId19"/>
    <p:sldId id="339" r:id="rId20"/>
    <p:sldId id="306" r:id="rId21"/>
    <p:sldId id="340" r:id="rId22"/>
    <p:sldId id="307" r:id="rId23"/>
    <p:sldId id="341" r:id="rId24"/>
    <p:sldId id="308" r:id="rId25"/>
    <p:sldId id="342" r:id="rId26"/>
    <p:sldId id="309" r:id="rId27"/>
    <p:sldId id="310" r:id="rId28"/>
    <p:sldId id="273" r:id="rId29"/>
    <p:sldId id="294" r:id="rId30"/>
    <p:sldId id="295" r:id="rId31"/>
    <p:sldId id="297" r:id="rId32"/>
    <p:sldId id="323" r:id="rId33"/>
    <p:sldId id="324" r:id="rId34"/>
    <p:sldId id="325" r:id="rId35"/>
    <p:sldId id="326" r:id="rId36"/>
    <p:sldId id="351" r:id="rId37"/>
    <p:sldId id="320" r:id="rId38"/>
    <p:sldId id="350" r:id="rId39"/>
    <p:sldId id="338" r:id="rId40"/>
    <p:sldId id="318" r:id="rId41"/>
    <p:sldId id="257" r:id="rId42"/>
    <p:sldId id="258" r:id="rId43"/>
    <p:sldId id="348" r:id="rId44"/>
    <p:sldId id="259" r:id="rId45"/>
    <p:sldId id="260" r:id="rId46"/>
    <p:sldId id="261" r:id="rId47"/>
    <p:sldId id="299" r:id="rId48"/>
    <p:sldId id="29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8" d="100"/>
          <a:sy n="98" d="100"/>
        </p:scale>
        <p:origin x="-45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8DB44-9AA0-BF49-9261-5A74A182139B}" type="datetimeFigureOut">
              <a:rPr lang="en-US" smtClean="0"/>
              <a:pPr/>
              <a:t>3/31/13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2F141-6410-4E4D-9409-3EB257C94B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r>
              <a:rPr lang="en-US"/>
              <a:t>Three elements are seen as essential to a “goot” (Korean shamanistic ritual): the spirits as the object of folk beliefs, the believers praying to those spirits, and the shaman mediating between the spirits and the believers.</a:t>
            </a:r>
          </a:p>
        </p:txBody>
      </p:sp>
      <p:sp>
        <p:nvSpPr>
          <p:cNvPr id="57348" name="Slide Number Placeholder 3"/>
          <p:cNvSpPr>
            <a:spLocks noGrp="1"/>
          </p:cNvSpPr>
          <p:nvPr>
            <p:ph type="sldNum" sz="quarter" idx="5"/>
          </p:nvPr>
        </p:nvSpPr>
        <p:spPr bwMode="auto">
          <a:noFill/>
          <a:ln>
            <a:miter lim="800000"/>
            <a:headEnd/>
            <a:tailEnd/>
          </a:ln>
        </p:spPr>
        <p:txBody>
          <a:bodyPr/>
          <a:lstStyle/>
          <a:p>
            <a:fld id="{D5F07805-EE66-E743-8748-330C2E3CBE6C}" type="slidenum">
              <a:rPr lang="en-US">
                <a:latin typeface="Calibri" pitchFamily="-84" charset="0"/>
              </a:rPr>
              <a:pPr/>
              <a:t>3</a:t>
            </a:fld>
            <a:endParaRPr lang="en-US">
              <a:latin typeface="Calibri" pitchFamily="-84" charset="0"/>
            </a:endParaRPr>
          </a:p>
        </p:txBody>
      </p:sp>
      <p:sp>
        <p:nvSpPr>
          <p:cNvPr id="57349"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r>
              <a:rPr lang="en-US"/>
              <a:t>Buddhism is a philosophy and religion, brought to Korea almost 1800 years ago. The principles of Buddhist teaching are deeply rooted in the way of life among Koreans regardless of their religion.</a:t>
            </a:r>
          </a:p>
          <a:p>
            <a:pPr eaLnBrk="1" hangingPunct="1">
              <a:spcBef>
                <a:spcPct val="0"/>
              </a:spcBef>
            </a:pPr>
            <a:r>
              <a:rPr lang="en-US"/>
              <a:t>Many national treasures in art and architecture are Buddhism related, such as, Buddhist temple buildings or statues of Buddha.</a:t>
            </a:r>
          </a:p>
        </p:txBody>
      </p:sp>
      <p:sp>
        <p:nvSpPr>
          <p:cNvPr id="59396" name="Slide Number Placeholder 3"/>
          <p:cNvSpPr>
            <a:spLocks noGrp="1"/>
          </p:cNvSpPr>
          <p:nvPr>
            <p:ph type="sldNum" sz="quarter" idx="5"/>
          </p:nvPr>
        </p:nvSpPr>
        <p:spPr bwMode="auto">
          <a:noFill/>
          <a:ln>
            <a:miter lim="800000"/>
            <a:headEnd/>
            <a:tailEnd/>
          </a:ln>
        </p:spPr>
        <p:txBody>
          <a:bodyPr/>
          <a:lstStyle/>
          <a:p>
            <a:fld id="{D0768229-2696-AB48-9C91-EF2081A89212}" type="slidenum">
              <a:rPr lang="en-US">
                <a:latin typeface="Calibri" pitchFamily="-84" charset="0"/>
              </a:rPr>
              <a:pPr/>
              <a:t>4</a:t>
            </a:fld>
            <a:endParaRPr lang="en-US">
              <a:latin typeface="Calibri" pitchFamily="-84" charset="0"/>
            </a:endParaRPr>
          </a:p>
        </p:txBody>
      </p:sp>
      <p:sp>
        <p:nvSpPr>
          <p:cNvPr id="59397"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r>
              <a:rPr lang="en-US"/>
              <a:t>Joseon 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Joseon promoted a revised form of Confucianism,calld Neo-Confucianism, that had also been developed in China.  In the 18</a:t>
            </a:r>
            <a:r>
              <a:rPr lang="en-US" baseline="30000"/>
              <a:t>th</a:t>
            </a:r>
            <a:r>
              <a:rPr lang="en-US"/>
              <a:t> and 19</a:t>
            </a:r>
            <a:r>
              <a:rPr lang="en-US" baseline="30000"/>
              <a:t>th</a:t>
            </a:r>
            <a:r>
              <a:rPr lang="en-US"/>
              <a:t> centuries, scholars developed and promoted the emergence of Silhak, or Practical Learning, which some see as an early step toward modern social and scientific practices.</a:t>
            </a:r>
          </a:p>
        </p:txBody>
      </p:sp>
      <p:sp>
        <p:nvSpPr>
          <p:cNvPr id="61444" name="Slide Number Placeholder 3"/>
          <p:cNvSpPr>
            <a:spLocks noGrp="1"/>
          </p:cNvSpPr>
          <p:nvPr>
            <p:ph type="sldNum" sz="quarter" idx="5"/>
          </p:nvPr>
        </p:nvSpPr>
        <p:spPr bwMode="auto">
          <a:noFill/>
          <a:ln>
            <a:miter lim="800000"/>
            <a:headEnd/>
            <a:tailEnd/>
          </a:ln>
        </p:spPr>
        <p:txBody>
          <a:bodyPr/>
          <a:lstStyle/>
          <a:p>
            <a:fld id="{392D2645-7DE9-D34E-A24B-C80E7894DF17}" type="slidenum">
              <a:rPr lang="en-US">
                <a:latin typeface="Calibri" pitchFamily="-84" charset="0"/>
              </a:rPr>
              <a:pPr/>
              <a:t>5</a:t>
            </a:fld>
            <a:endParaRPr lang="en-US">
              <a:latin typeface="Calibri" pitchFamily="-84" charset="0"/>
            </a:endParaRPr>
          </a:p>
        </p:txBody>
      </p:sp>
      <p:sp>
        <p:nvSpPr>
          <p:cNvPr id="6144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r>
              <a:rPr lang="en-US"/>
              <a:t>Korea is the only country where Catholicism was brought in by a native missionary,  Kim Dae-Gun, who went to a seminary in Macao. Rev. Kim returned to Korea as an ordained priest and was executed during persecution along with thousands of other fellow Catholics. The monument for martyrs is at the site of execution, Jul-Doo-San (meaning “mountain of beheading”).</a:t>
            </a:r>
          </a:p>
          <a:p>
            <a:pPr eaLnBrk="1" hangingPunct="1">
              <a:spcBef>
                <a:spcPct val="0"/>
              </a:spcBef>
            </a:pPr>
            <a:r>
              <a:rPr lang="en-US"/>
              <a:t>Protestant evangelists came to Korean during the Japanese colonial occupation. They operated high schools, colleges, and hospitals and gained strong influence among better educated young people. </a:t>
            </a:r>
          </a:p>
          <a:p>
            <a:pPr eaLnBrk="1" hangingPunct="1">
              <a:spcBef>
                <a:spcPct val="0"/>
              </a:spcBef>
            </a:pPr>
            <a:r>
              <a:rPr lang="en-US"/>
              <a:t>Currently, Korean missionaries, the world’s second largest group after Americans, are working in more than 150 countries.</a:t>
            </a:r>
          </a:p>
        </p:txBody>
      </p:sp>
      <p:sp>
        <p:nvSpPr>
          <p:cNvPr id="63492" name="Slide Number Placeholder 3"/>
          <p:cNvSpPr>
            <a:spLocks noGrp="1"/>
          </p:cNvSpPr>
          <p:nvPr>
            <p:ph type="sldNum" sz="quarter" idx="5"/>
          </p:nvPr>
        </p:nvSpPr>
        <p:spPr bwMode="auto">
          <a:noFill/>
          <a:ln>
            <a:miter lim="800000"/>
            <a:headEnd/>
            <a:tailEnd/>
          </a:ln>
        </p:spPr>
        <p:txBody>
          <a:bodyPr/>
          <a:lstStyle/>
          <a:p>
            <a:fld id="{D0FB2A40-BD34-514A-BEC8-5F9F47B5B694}" type="slidenum">
              <a:rPr lang="en-US">
                <a:latin typeface="Calibri" pitchFamily="-84" charset="0"/>
              </a:rPr>
              <a:pPr/>
              <a:t>7</a:t>
            </a:fld>
            <a:endParaRPr lang="en-US">
              <a:latin typeface="Calibri" pitchFamily="-84" charset="0"/>
            </a:endParaRPr>
          </a:p>
        </p:txBody>
      </p:sp>
      <p:sp>
        <p:nvSpPr>
          <p:cNvPr id="63493"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40964" name="Slide Number Placeholder 3"/>
          <p:cNvSpPr>
            <a:spLocks noGrp="1"/>
          </p:cNvSpPr>
          <p:nvPr>
            <p:ph type="sldNum" sz="quarter" idx="5"/>
          </p:nvPr>
        </p:nvSpPr>
        <p:spPr bwMode="auto">
          <a:noFill/>
          <a:ln>
            <a:miter lim="800000"/>
            <a:headEnd/>
            <a:tailEnd/>
          </a:ln>
        </p:spPr>
        <p:txBody>
          <a:bodyPr/>
          <a:lstStyle/>
          <a:p>
            <a:fld id="{F88B13A7-82AD-E04F-AA58-2930439A39F7}" type="slidenum">
              <a:rPr lang="en-US">
                <a:latin typeface="Calibri" pitchFamily="-84" charset="0"/>
              </a:rPr>
              <a:pPr/>
              <a:t>28</a:t>
            </a:fld>
            <a:endParaRPr lang="en-US">
              <a:latin typeface="Calibri" pitchFamily="-84" charset="0"/>
            </a:endParaRPr>
          </a:p>
        </p:txBody>
      </p:sp>
      <p:sp>
        <p:nvSpPr>
          <p:cNvPr id="4096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DF66A2F-B8F7-DD47-B85D-CC01E821E1B1}" type="datetimeFigureOut">
              <a:rPr lang="en-US" smtClean="0"/>
              <a:pPr/>
              <a:t>3/31/13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E710D-0619-4148-BB3C-2E24D0CD28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DF66A2F-B8F7-DD47-B85D-CC01E821E1B1}" type="datetimeFigureOut">
              <a:rPr lang="en-US" smtClean="0"/>
              <a:pPr/>
              <a:t>3/31/13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E710D-0619-4148-BB3C-2E24D0CD28D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710D-0619-4148-BB3C-2E24D0CD28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710D-0619-4148-BB3C-2E24D0CD28DA}"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710D-0619-4148-BB3C-2E24D0CD28DA}"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E710D-0619-4148-BB3C-2E24D0CD28DA}"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DF66A2F-B8F7-DD47-B85D-CC01E821E1B1}" type="datetimeFigureOut">
              <a:rPr lang="en-US" smtClean="0"/>
              <a:pPr/>
              <a:t>3/31/13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8AE710D-0619-4148-BB3C-2E24D0CD28DA}"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DF66A2F-B8F7-DD47-B85D-CC01E821E1B1}" type="datetimeFigureOut">
              <a:rPr lang="en-US" smtClean="0"/>
              <a:pPr/>
              <a:t>3/31/13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E710D-0619-4148-BB3C-2E24D0CD28DA}"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8AE710D-0619-4148-BB3C-2E24D0CD28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F66A2F-B8F7-DD47-B85D-CC01E821E1B1}" type="datetimeFigureOut">
              <a:rPr lang="en-US" smtClean="0"/>
              <a:pPr/>
              <a:t>3/31/13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E710D-0619-4148-BB3C-2E24D0CD28DA}"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DF66A2F-B8F7-DD47-B85D-CC01E821E1B1}" type="datetimeFigureOut">
              <a:rPr lang="en-US" smtClean="0"/>
              <a:pPr/>
              <a:t>3/31/13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8AE710D-0619-4148-BB3C-2E24D0CD28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audio" Target="file://localhost/Users/charlesmontgomery/Desktop/korean%20lecture/Presentation/brotherAnthony.mp3" TargetMode="Externa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c/Korea-culture-gut-jeju.folk.nature.museum.jpg"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hina" TargetMode="External"/><Relationship Id="rId4" Type="http://schemas.openxmlformats.org/officeDocument/2006/relationships/hyperlink" Target="http://en.wikipedia.org/wiki/Three_Kingdoms_of_Korea" TargetMode="External"/><Relationship Id="rId5" Type="http://schemas.openxmlformats.org/officeDocument/2006/relationships/hyperlink" Target="http://en.wikipedia.org/wiki/Goryeo_Dynasty" TargetMode="External"/><Relationship Id="rId1" Type="http://schemas.openxmlformats.org/officeDocument/2006/relationships/slideLayout" Target="../slideLayouts/slideLayout2.xml"/><Relationship Id="rId2" Type="http://schemas.openxmlformats.org/officeDocument/2006/relationships/hyperlink" Target="http://en.wikipedia.org/wiki/Kore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Korean </a:t>
            </a:r>
            <a:r>
              <a:rPr lang="en-US" dirty="0" smtClean="0"/>
              <a:t>Literature</a:t>
            </a:r>
            <a:br>
              <a:rPr lang="en-US" dirty="0" smtClean="0"/>
            </a:br>
            <a:r>
              <a:rPr lang="en-US" dirty="0" smtClean="0"/>
              <a:t>Influences </a:t>
            </a:r>
            <a:r>
              <a:rPr lang="en-US" smtClean="0"/>
              <a:t>&amp; History</a:t>
            </a:r>
            <a:endParaRPr lang="en-US" dirty="0"/>
          </a:p>
        </p:txBody>
      </p:sp>
      <p:sp>
        <p:nvSpPr>
          <p:cNvPr id="3" name="Subtitle 2"/>
          <p:cNvSpPr>
            <a:spLocks noGrp="1"/>
          </p:cNvSpPr>
          <p:nvPr>
            <p:ph type="subTitle" idx="1"/>
          </p:nvPr>
        </p:nvSpPr>
        <p:spPr>
          <a:xfrm>
            <a:off x="4495800" y="5936875"/>
            <a:ext cx="4343400" cy="748553"/>
          </a:xfrm>
        </p:spPr>
        <p:txBody>
          <a:bodyPr>
            <a:normAutofit/>
          </a:bodyPr>
          <a:lstStyle/>
          <a:p>
            <a:r>
              <a:rPr lang="en-US" dirty="0" smtClean="0"/>
              <a:t>Charles Montgomery</a:t>
            </a:r>
            <a:br>
              <a:rPr lang="en-US" dirty="0" smtClean="0"/>
            </a:br>
            <a:r>
              <a:rPr lang="en-US" dirty="0" smtClean="0"/>
              <a:t>Dongguk University</a:t>
            </a:r>
            <a:br>
              <a:rPr lang="en-US" dirty="0" smtClean="0"/>
            </a:br>
            <a:r>
              <a:rPr lang="en-US" dirty="0" smtClean="0"/>
              <a:t>English Linguistics, Interpretation and Translation</a:t>
            </a:r>
            <a:endParaRPr lang="en-US" dirty="0"/>
          </a:p>
        </p:txBody>
      </p:sp>
      <p:pic>
        <p:nvPicPr>
          <p:cNvPr id="4" name="Picture 3"/>
          <p:cNvPicPr>
            <a:picLocks noChangeAspect="1"/>
          </p:cNvPicPr>
          <p:nvPr/>
        </p:nvPicPr>
        <p:blipFill>
          <a:blip r:embed="rId2"/>
          <a:stretch>
            <a:fillRect/>
          </a:stretch>
        </p:blipFill>
        <p:spPr>
          <a:xfrm>
            <a:off x="228600" y="152400"/>
            <a:ext cx="2133600" cy="22725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Translation</a:t>
            </a:r>
            <a:endParaRPr lang="en-US" dirty="0"/>
          </a:p>
        </p:txBody>
      </p:sp>
      <p:sp>
        <p:nvSpPr>
          <p:cNvPr id="3" name="Content Placeholder 2"/>
          <p:cNvSpPr>
            <a:spLocks noGrp="1"/>
          </p:cNvSpPr>
          <p:nvPr>
            <p:ph idx="1"/>
          </p:nvPr>
        </p:nvSpPr>
        <p:spPr/>
        <p:txBody>
          <a:bodyPr>
            <a:normAutofit/>
          </a:bodyPr>
          <a:lstStyle/>
          <a:p>
            <a:r>
              <a:rPr lang="en-US" sz="3200" dirty="0" smtClean="0"/>
              <a:t> (De) Amplification</a:t>
            </a:r>
          </a:p>
          <a:p>
            <a:r>
              <a:rPr lang="en-US" sz="3200" dirty="0" smtClean="0"/>
              <a:t> Bad themes/genres</a:t>
            </a:r>
          </a:p>
          <a:p>
            <a:r>
              <a:rPr lang="en-US" sz="3200" dirty="0" smtClean="0"/>
              <a:t> Literality</a:t>
            </a:r>
          </a:p>
          <a:p>
            <a:r>
              <a:rPr lang="en-US" sz="3200" dirty="0" smtClean="0"/>
              <a:t> Impossibility</a:t>
            </a:r>
          </a:p>
          <a:p>
            <a:endParaRPr lang="en-US" sz="3200" dirty="0"/>
          </a:p>
        </p:txBody>
      </p:sp>
      <p:pic>
        <p:nvPicPr>
          <p:cNvPr id="4" name="brotherAnthony.mp3">
            <a:hlinkClick r:id="" action="ppaction://media"/>
          </p:cNvPr>
          <p:cNvPicPr>
            <a:picLocks noRot="1" noChangeAspect="1"/>
          </p:cNvPicPr>
          <p:nvPr>
            <a:audioFile r:link="rId1"/>
          </p:nvPr>
        </p:nvPicPr>
        <p:blipFill>
          <a:blip r:embed="rId3"/>
          <a:stretch>
            <a:fillRect/>
          </a:stretch>
        </p:blipFill>
        <p:spPr>
          <a:xfrm>
            <a:off x="7298343" y="5105400"/>
            <a:ext cx="1512887" cy="151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7595" fill="hold"/>
                                        <p:tgtEl>
                                          <p:spTgt spid="4"/>
                                        </p:tgtEl>
                                      </p:cBhvr>
                                    </p:cmd>
                                  </p:childTnLst>
                                </p:cTn>
                              </p:par>
                            </p:childTnLst>
                          </p:cTn>
                        </p:par>
                      </p:childTnLst>
                    </p:cTn>
                  </p:par>
                </p:childTnLst>
              </p:cTn>
              <p:nextCondLst>
                <p:cond evt="onClick" delay="0">
                  <p:tgtEl>
                    <p:spTgt spid="4"/>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 DIVIDING LINES</a:t>
            </a:r>
            <a:endParaRPr lang="en-US" dirty="0"/>
          </a:p>
        </p:txBody>
      </p:sp>
      <p:sp>
        <p:nvSpPr>
          <p:cNvPr id="3" name="Content Placeholder 2"/>
          <p:cNvSpPr>
            <a:spLocks noGrp="1"/>
          </p:cNvSpPr>
          <p:nvPr>
            <p:ph idx="1"/>
          </p:nvPr>
        </p:nvSpPr>
        <p:spPr/>
        <p:txBody>
          <a:bodyPr>
            <a:normAutofit/>
          </a:bodyPr>
          <a:lstStyle/>
          <a:p>
            <a:r>
              <a:rPr lang="en-US" sz="3200" dirty="0" smtClean="0"/>
              <a:t> Classical (? – Late 19</a:t>
            </a:r>
            <a:r>
              <a:rPr lang="en-US" sz="3200" baseline="30000" dirty="0" smtClean="0"/>
              <a:t>th</a:t>
            </a:r>
            <a:r>
              <a:rPr lang="en-US" sz="3200" dirty="0" smtClean="0"/>
              <a:t> Century) </a:t>
            </a:r>
          </a:p>
          <a:p>
            <a:r>
              <a:rPr lang="en-US" sz="3200" dirty="0" smtClean="0"/>
              <a:t> Modern (1900 – Now)</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 DIVIDING LANGUAGES</a:t>
            </a:r>
            <a:endParaRPr lang="en-US" dirty="0"/>
          </a:p>
        </p:txBody>
      </p:sp>
      <p:sp>
        <p:nvSpPr>
          <p:cNvPr id="3" name="Content Placeholder 2"/>
          <p:cNvSpPr>
            <a:spLocks noGrp="1"/>
          </p:cNvSpPr>
          <p:nvPr>
            <p:ph idx="1"/>
          </p:nvPr>
        </p:nvSpPr>
        <p:spPr/>
        <p:txBody>
          <a:bodyPr>
            <a:normAutofit/>
          </a:bodyPr>
          <a:lstStyle/>
          <a:p>
            <a:r>
              <a:rPr lang="en-US" sz="3200" dirty="0" smtClean="0"/>
              <a:t> </a:t>
            </a:r>
            <a:r>
              <a:rPr lang="en-US" sz="3200" dirty="0" err="1" smtClean="0"/>
              <a:t>Hyangch’al</a:t>
            </a:r>
            <a:r>
              <a:rPr lang="en-US" sz="3200" dirty="0" smtClean="0"/>
              <a:t> </a:t>
            </a:r>
          </a:p>
          <a:p>
            <a:r>
              <a:rPr lang="en-US" sz="3200" dirty="0" smtClean="0"/>
              <a:t> Chinese</a:t>
            </a:r>
          </a:p>
          <a:p>
            <a:r>
              <a:rPr lang="en-US" sz="3200" dirty="0" smtClean="0"/>
              <a:t> Hangul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 </a:t>
            </a:r>
            <a:r>
              <a:rPr lang="en-US" smtClean="0"/>
              <a:t>DIVIDING RELIGIONS</a:t>
            </a:r>
            <a:endParaRPr lang="en-US" dirty="0"/>
          </a:p>
        </p:txBody>
      </p:sp>
      <p:sp>
        <p:nvSpPr>
          <p:cNvPr id="3" name="Content Placeholder 2"/>
          <p:cNvSpPr>
            <a:spLocks noGrp="1"/>
          </p:cNvSpPr>
          <p:nvPr>
            <p:ph idx="1"/>
          </p:nvPr>
        </p:nvSpPr>
        <p:spPr/>
        <p:txBody>
          <a:bodyPr>
            <a:normAutofit/>
          </a:bodyPr>
          <a:lstStyle/>
          <a:p>
            <a:r>
              <a:rPr lang="en-US" sz="3200" dirty="0" smtClean="0"/>
              <a:t>LOL… saved for another lecture.^^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 DIVIDING LINES</a:t>
            </a:r>
            <a:endParaRPr lang="en-US" dirty="0"/>
          </a:p>
        </p:txBody>
      </p:sp>
      <p:sp>
        <p:nvSpPr>
          <p:cNvPr id="3" name="Content Placeholder 2"/>
          <p:cNvSpPr>
            <a:spLocks noGrp="1"/>
          </p:cNvSpPr>
          <p:nvPr>
            <p:ph idx="1"/>
          </p:nvPr>
        </p:nvSpPr>
        <p:spPr/>
        <p:txBody>
          <a:bodyPr>
            <a:normAutofit/>
          </a:bodyPr>
          <a:lstStyle/>
          <a:p>
            <a:r>
              <a:rPr lang="en-US" sz="3200" dirty="0" smtClean="0"/>
              <a:t> Men</a:t>
            </a:r>
          </a:p>
          <a:p>
            <a:r>
              <a:rPr lang="en-US" sz="3200" dirty="0" smtClean="0"/>
              <a:t> Women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 DIVIDING LINES</a:t>
            </a:r>
            <a:endParaRPr lang="en-US" dirty="0"/>
          </a:p>
        </p:txBody>
      </p:sp>
      <p:sp>
        <p:nvSpPr>
          <p:cNvPr id="3" name="Content Placeholder 2"/>
          <p:cNvSpPr>
            <a:spLocks noGrp="1"/>
          </p:cNvSpPr>
          <p:nvPr>
            <p:ph idx="1"/>
          </p:nvPr>
        </p:nvSpPr>
        <p:spPr/>
        <p:txBody>
          <a:bodyPr>
            <a:normAutofit/>
          </a:bodyPr>
          <a:lstStyle/>
          <a:p>
            <a:r>
              <a:rPr lang="en-US" sz="3200" dirty="0" smtClean="0"/>
              <a:t> Between Dynasties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include oral/song content?</a:t>
            </a:r>
            <a:endParaRPr lang="en-US" dirty="0"/>
          </a:p>
        </p:txBody>
      </p:sp>
      <p:sp>
        <p:nvSpPr>
          <p:cNvPr id="3" name="Content Placeholder 2"/>
          <p:cNvSpPr>
            <a:spLocks noGrp="1"/>
          </p:cNvSpPr>
          <p:nvPr>
            <p:ph idx="1"/>
          </p:nvPr>
        </p:nvSpPr>
        <p:spPr/>
        <p:txBody>
          <a:bodyPr>
            <a:normAutofit/>
          </a:bodyPr>
          <a:lstStyle/>
          <a:p>
            <a:r>
              <a:rPr lang="en-US" sz="3200" dirty="0" smtClean="0"/>
              <a:t> Chinese vs. Korean</a:t>
            </a:r>
          </a:p>
          <a:p>
            <a:r>
              <a:rPr lang="en-US" sz="3200" dirty="0" smtClean="0"/>
              <a:t> Little printing</a:t>
            </a:r>
          </a:p>
          <a:p>
            <a:r>
              <a:rPr lang="en-US" sz="3200" dirty="0" smtClean="0"/>
              <a:t> Many wars</a:t>
            </a:r>
          </a:p>
          <a:p>
            <a:r>
              <a:rPr lang="en-US" sz="3200" dirty="0" smtClean="0"/>
              <a:t> Successive dynastic destruction of written materials</a:t>
            </a:r>
          </a:p>
          <a:p>
            <a:r>
              <a:rPr lang="en-US" sz="3200" dirty="0" smtClean="0"/>
              <a:t> Hey! Epics.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Korea’s Classical Poetry</a:t>
            </a:r>
            <a:endParaRPr lang="en-US" dirty="0"/>
          </a:p>
        </p:txBody>
      </p:sp>
      <p:sp>
        <p:nvSpPr>
          <p:cNvPr id="3" name="Content Placeholder 2"/>
          <p:cNvSpPr>
            <a:spLocks noGrp="1"/>
          </p:cNvSpPr>
          <p:nvPr>
            <p:ph idx="1"/>
          </p:nvPr>
        </p:nvSpPr>
        <p:spPr/>
        <p:txBody>
          <a:bodyPr/>
          <a:lstStyle/>
          <a:p>
            <a:r>
              <a:rPr lang="en-US" sz="3200" dirty="0" smtClean="0"/>
              <a:t> </a:t>
            </a:r>
            <a:r>
              <a:rPr lang="en-US" sz="3200" dirty="0" err="1" smtClean="0"/>
              <a:t>Hyangga</a:t>
            </a:r>
            <a:endParaRPr lang="en-US" sz="3200" dirty="0" smtClean="0"/>
          </a:p>
          <a:p>
            <a:r>
              <a:rPr lang="en-US" sz="3200" dirty="0" smtClean="0"/>
              <a:t> </a:t>
            </a:r>
            <a:r>
              <a:rPr lang="en-US" sz="3200" dirty="0" err="1" smtClean="0"/>
              <a:t>Koryo</a:t>
            </a:r>
            <a:r>
              <a:rPr lang="en-US" sz="3200" dirty="0" smtClean="0"/>
              <a:t> </a:t>
            </a:r>
            <a:r>
              <a:rPr lang="en-US" sz="3200" dirty="0" err="1" smtClean="0"/>
              <a:t>Kasa</a:t>
            </a:r>
            <a:endParaRPr lang="en-US" sz="3200" dirty="0" smtClean="0"/>
          </a:p>
          <a:p>
            <a:r>
              <a:rPr lang="en-US" sz="3200" dirty="0" smtClean="0"/>
              <a:t> </a:t>
            </a:r>
            <a:r>
              <a:rPr lang="en-US" sz="3200" dirty="0" err="1" smtClean="0"/>
              <a:t>Sijo</a:t>
            </a:r>
            <a:endParaRPr lang="en-US" sz="3200" dirty="0" smtClean="0"/>
          </a:p>
          <a:p>
            <a:r>
              <a:rPr lang="en-US" sz="3200" dirty="0" smtClean="0"/>
              <a:t> </a:t>
            </a:r>
            <a:r>
              <a:rPr lang="en-US" sz="3200" dirty="0" err="1" smtClean="0"/>
              <a:t>Joseon</a:t>
            </a:r>
            <a:r>
              <a:rPr lang="en-US" sz="3200" dirty="0" smtClean="0"/>
              <a:t> </a:t>
            </a:r>
            <a:r>
              <a:rPr lang="en-US" sz="3200" dirty="0" err="1" smtClean="0"/>
              <a:t>Kasa</a:t>
            </a:r>
            <a:endParaRPr lang="en-US" sz="3200" dirty="0" smtClean="0"/>
          </a:p>
          <a:p>
            <a:r>
              <a:rPr lang="en-US" sz="3200" dirty="0" smtClean="0"/>
              <a:t> </a:t>
            </a:r>
            <a:r>
              <a:rPr lang="en-US" sz="3200" dirty="0" err="1" smtClean="0"/>
              <a:t>Pansori</a:t>
            </a:r>
            <a:endParaRPr lang="en-US" sz="32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Hyangga</a:t>
            </a:r>
            <a:endParaRPr lang="en-US" dirty="0"/>
          </a:p>
        </p:txBody>
      </p:sp>
      <p:sp>
        <p:nvSpPr>
          <p:cNvPr id="3" name="Content Placeholder 2"/>
          <p:cNvSpPr>
            <a:spLocks noGrp="1"/>
          </p:cNvSpPr>
          <p:nvPr>
            <p:ph idx="1"/>
          </p:nvPr>
        </p:nvSpPr>
        <p:spPr/>
        <p:txBody>
          <a:bodyPr>
            <a:noAutofit/>
          </a:bodyPr>
          <a:lstStyle/>
          <a:p>
            <a:r>
              <a:rPr lang="en-US" sz="2800" dirty="0" smtClean="0"/>
              <a:t>Very little remains of the literature of the </a:t>
            </a:r>
            <a:r>
              <a:rPr lang="en-US" sz="2800" dirty="0" err="1" smtClean="0"/>
              <a:t>Silla</a:t>
            </a:r>
            <a:r>
              <a:rPr lang="en-US" sz="2800" dirty="0" smtClean="0"/>
              <a:t> Period (57 BC to 935 AD). What does remain is the form of </a:t>
            </a:r>
            <a:r>
              <a:rPr lang="en-US" sz="2800" dirty="0" err="1" smtClean="0"/>
              <a:t>Hyangga</a:t>
            </a:r>
            <a:r>
              <a:rPr lang="en-US" sz="2800" dirty="0" smtClean="0"/>
              <a:t> poetry, which was written down in </a:t>
            </a:r>
            <a:r>
              <a:rPr lang="en-US" sz="2800" dirty="0" err="1" smtClean="0"/>
              <a:t>hyangch’al</a:t>
            </a:r>
            <a:r>
              <a:rPr lang="en-US" sz="2800" dirty="0" smtClean="0"/>
              <a:t>.</a:t>
            </a:r>
          </a:p>
          <a:p>
            <a:r>
              <a:rPr lang="en-US" sz="2800" dirty="0" smtClean="0"/>
              <a:t>4-line, 8-line, and 10-line poems. 4-line </a:t>
            </a:r>
            <a:r>
              <a:rPr lang="en-US" sz="2800" dirty="0" err="1" smtClean="0"/>
              <a:t>hyangga</a:t>
            </a:r>
            <a:r>
              <a:rPr lang="en-US" sz="2800" dirty="0" smtClean="0"/>
              <a:t> one stanza, 8-line </a:t>
            </a:r>
            <a:r>
              <a:rPr lang="en-US" sz="2800" dirty="0" err="1" smtClean="0"/>
              <a:t>hyangga</a:t>
            </a:r>
            <a:r>
              <a:rPr lang="en-US" sz="2800" dirty="0" smtClean="0"/>
              <a:t> two 4-line stanzas, and 10-line </a:t>
            </a:r>
            <a:r>
              <a:rPr lang="en-US" sz="2800" dirty="0" err="1" smtClean="0"/>
              <a:t>hyangga</a:t>
            </a:r>
            <a:r>
              <a:rPr lang="en-US" sz="2800" dirty="0" smtClean="0"/>
              <a:t> are two 4-line stanzas concluding with one two-line stanzas.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Requiem for My Sister </a:t>
            </a:r>
            <a:r>
              <a:rPr lang="en-US" sz="2800" dirty="0" smtClean="0"/>
              <a:t>(</a:t>
            </a:r>
            <a:r>
              <a:rPr lang="en-US" sz="2800" dirty="0" err="1" smtClean="0"/>
              <a:t>Weolmyeong</a:t>
            </a:r>
            <a:r>
              <a:rPr lang="en-US" sz="2800" dirty="0" smtClean="0"/>
              <a:t>)</a:t>
            </a:r>
            <a:endParaRPr lang="en-US" sz="2800" dirty="0"/>
          </a:p>
        </p:txBody>
      </p:sp>
      <p:sp>
        <p:nvSpPr>
          <p:cNvPr id="3" name="Content Placeholder 2"/>
          <p:cNvSpPr>
            <a:spLocks noGrp="1"/>
          </p:cNvSpPr>
          <p:nvPr>
            <p:ph idx="1"/>
          </p:nvPr>
        </p:nvSpPr>
        <p:spPr/>
        <p:txBody>
          <a:bodyPr>
            <a:normAutofit/>
          </a:bodyPr>
          <a:lstStyle/>
          <a:p>
            <a:pPr>
              <a:buNone/>
            </a:pPr>
            <a:r>
              <a:rPr lang="en-US" dirty="0" smtClean="0"/>
              <a:t>   The road to life and death</a:t>
            </a:r>
            <a:br>
              <a:rPr lang="en-US" dirty="0" smtClean="0"/>
            </a:br>
            <a:r>
              <a:rPr lang="en-US" dirty="0" smtClean="0"/>
              <a:t>Stands fearfully before us.</a:t>
            </a:r>
            <a:br>
              <a:rPr lang="en-US" dirty="0" smtClean="0"/>
            </a:br>
            <a:r>
              <a:rPr lang="en-US" dirty="0" smtClean="0"/>
              <a:t>Without saying good-bye,</a:t>
            </a:r>
            <a:br>
              <a:rPr lang="en-US" dirty="0" smtClean="0"/>
            </a:br>
            <a:r>
              <a:rPr lang="en-US" dirty="0" smtClean="0"/>
              <a:t>Have you left me?</a:t>
            </a:r>
          </a:p>
          <a:p>
            <a:pPr>
              <a:buNone/>
            </a:pPr>
            <a:r>
              <a:rPr lang="en-US" dirty="0" smtClean="0"/>
              <a:t>   The early morning wind in autumn</a:t>
            </a:r>
            <a:br>
              <a:rPr lang="en-US" dirty="0" smtClean="0"/>
            </a:br>
            <a:r>
              <a:rPr lang="en-US" dirty="0" smtClean="0"/>
              <a:t>Scatters leaves here and there.</a:t>
            </a:r>
            <a:br>
              <a:rPr lang="en-US" dirty="0" smtClean="0"/>
            </a:br>
            <a:r>
              <a:rPr lang="en-US" dirty="0" smtClean="0"/>
              <a:t>Though from the same branch</a:t>
            </a:r>
            <a:br>
              <a:rPr lang="en-US" dirty="0" smtClean="0"/>
            </a:br>
            <a:r>
              <a:rPr lang="en-US" dirty="0" smtClean="0"/>
              <a:t>They know not where they've gone. </a:t>
            </a:r>
          </a:p>
          <a:p>
            <a:pPr>
              <a:buNone/>
            </a:pPr>
            <a:r>
              <a:rPr lang="en-US" dirty="0" smtClean="0"/>
              <a:t>   Oh my dear sister, to see you again in </a:t>
            </a:r>
            <a:r>
              <a:rPr lang="en-US" dirty="0" err="1" smtClean="0"/>
              <a:t>Amitabha's</a:t>
            </a:r>
            <a:r>
              <a:rPr lang="en-US" dirty="0" smtClean="0"/>
              <a:t> Paradise,</a:t>
            </a:r>
            <a:br>
              <a:rPr lang="en-US" dirty="0" smtClean="0"/>
            </a:br>
            <a:r>
              <a:rPr lang="en-US" dirty="0" smtClean="0"/>
              <a:t>I shall wait, perfecting Buddha's way.</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a:t>
            </a:r>
            <a:endParaRPr lang="en-US" dirty="0"/>
          </a:p>
        </p:txBody>
      </p:sp>
      <p:sp>
        <p:nvSpPr>
          <p:cNvPr id="3" name="Content Placeholder 2"/>
          <p:cNvSpPr>
            <a:spLocks noGrp="1"/>
          </p:cNvSpPr>
          <p:nvPr>
            <p:ph idx="1"/>
          </p:nvPr>
        </p:nvSpPr>
        <p:spPr/>
        <p:txBody>
          <a:bodyPr/>
          <a:lstStyle/>
          <a:p>
            <a:r>
              <a:rPr lang="en-US" sz="3200" dirty="0" smtClean="0"/>
              <a:t>Shamanism</a:t>
            </a:r>
          </a:p>
          <a:p>
            <a:r>
              <a:rPr lang="en-US" sz="3200" dirty="0" smtClean="0"/>
              <a:t>Buddhism</a:t>
            </a:r>
          </a:p>
          <a:p>
            <a:r>
              <a:rPr lang="en-US" sz="3200" dirty="0" smtClean="0"/>
              <a:t>Confucianism</a:t>
            </a:r>
          </a:p>
          <a:p>
            <a:r>
              <a:rPr lang="en-US" sz="3200" dirty="0" smtClean="0"/>
              <a:t>Taoism</a:t>
            </a:r>
          </a:p>
          <a:p>
            <a:r>
              <a:rPr lang="en-US" sz="3200" dirty="0" smtClean="0"/>
              <a:t>Christianity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Koryo</a:t>
            </a:r>
            <a:r>
              <a:rPr lang="en-US" dirty="0" smtClean="0"/>
              <a:t> </a:t>
            </a:r>
            <a:r>
              <a:rPr lang="en-US" dirty="0" err="1" smtClean="0"/>
              <a:t>Kasa</a:t>
            </a:r>
            <a:endParaRPr lang="en-US" dirty="0"/>
          </a:p>
        </p:txBody>
      </p:sp>
      <p:sp>
        <p:nvSpPr>
          <p:cNvPr id="3" name="Content Placeholder 2"/>
          <p:cNvSpPr>
            <a:spLocks noGrp="1"/>
          </p:cNvSpPr>
          <p:nvPr>
            <p:ph idx="1"/>
          </p:nvPr>
        </p:nvSpPr>
        <p:spPr>
          <a:xfrm>
            <a:off x="498474" y="1295400"/>
            <a:ext cx="7883526" cy="5334000"/>
          </a:xfrm>
        </p:spPr>
        <p:txBody>
          <a:bodyPr>
            <a:noAutofit/>
          </a:bodyPr>
          <a:lstStyle/>
          <a:p>
            <a:r>
              <a:rPr lang="en-US" sz="3200" dirty="0" smtClean="0"/>
              <a:t> Short (one stanza - </a:t>
            </a:r>
            <a:r>
              <a:rPr lang="en-US" sz="3200" dirty="0" err="1" smtClean="0"/>
              <a:t>dallyeonche</a:t>
            </a:r>
            <a:r>
              <a:rPr lang="en-US" sz="3200" dirty="0" smtClean="0"/>
              <a:t>)  </a:t>
            </a:r>
          </a:p>
          <a:p>
            <a:r>
              <a:rPr lang="en-US" sz="3200" dirty="0" smtClean="0"/>
              <a:t> Long (</a:t>
            </a:r>
            <a:r>
              <a:rPr lang="en-US" sz="3200" dirty="0" err="1" smtClean="0"/>
              <a:t>yeonjanche</a:t>
            </a:r>
            <a:r>
              <a:rPr lang="en-US" sz="3200" dirty="0" smtClean="0"/>
              <a:t> stanzas range to 13)</a:t>
            </a:r>
          </a:p>
          <a:p>
            <a:r>
              <a:rPr lang="en-US" sz="3200" dirty="0" smtClean="0"/>
              <a:t> Stanzas have refrain in the middle/end to establish mood or link the stanzas</a:t>
            </a:r>
          </a:p>
          <a:p>
            <a:r>
              <a:rPr lang="en-US" sz="3200" dirty="0" smtClean="0"/>
              <a:t> Less formally structured</a:t>
            </a:r>
          </a:p>
          <a:p>
            <a:r>
              <a:rPr lang="en-US" sz="3200" dirty="0" smtClean="0"/>
              <a:t> Bolder topics</a:t>
            </a:r>
          </a:p>
          <a:p>
            <a:r>
              <a:rPr lang="en-US" sz="3200" dirty="0" smtClean="0"/>
              <a:t> Often performed by </a:t>
            </a:r>
            <a:r>
              <a:rPr lang="en-US" sz="3200" dirty="0" err="1" smtClean="0"/>
              <a:t>Kisaeng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Manjeoncheun</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When I lie alone, restless, vigilant,</a:t>
            </a:r>
            <a:br>
              <a:rPr lang="en-US" dirty="0" smtClean="0"/>
            </a:br>
            <a:r>
              <a:rPr lang="en-US" dirty="0" smtClean="0"/>
              <a:t>Only peach blossoms wave over the west window.</a:t>
            </a:r>
            <a:br>
              <a:rPr lang="en-US" dirty="0" smtClean="0"/>
            </a:br>
            <a:r>
              <a:rPr lang="en-US" dirty="0" smtClean="0"/>
              <a:t>You have no grief, welcome the spring breeze.</a:t>
            </a:r>
          </a:p>
          <a:p>
            <a:pPr>
              <a:buNone/>
            </a:pPr>
            <a:r>
              <a:rPr lang="en-US" dirty="0" smtClean="0"/>
              <a:t>    I have believed those who vowed to each other;</a:t>
            </a:r>
            <a:br>
              <a:rPr lang="en-US" dirty="0" smtClean="0"/>
            </a:br>
            <a:r>
              <a:rPr lang="en-US" dirty="0" smtClean="0"/>
              <a:t>"My soul will follow yours forever."</a:t>
            </a:r>
            <a:br>
              <a:rPr lang="en-US" dirty="0" smtClean="0"/>
            </a:br>
            <a:r>
              <a:rPr lang="en-US" dirty="0" smtClean="0"/>
              <a:t>Who, who persuaded me this was true?</a:t>
            </a:r>
          </a:p>
          <a:p>
            <a:pPr>
              <a:buNone/>
            </a:pPr>
            <a:r>
              <a:rPr lang="en-US" dirty="0" smtClean="0"/>
              <a:t>   "O duck, beautiful duck, why do you come</a:t>
            </a:r>
            <a:br>
              <a:rPr lang="en-US" dirty="0" smtClean="0"/>
            </a:br>
            <a:r>
              <a:rPr lang="en-US" dirty="0" smtClean="0"/>
              <a:t>To the swamp, instead of the shoal?"</a:t>
            </a:r>
            <a:br>
              <a:rPr lang="en-US" dirty="0" smtClean="0"/>
            </a:br>
            <a:r>
              <a:rPr lang="en-US" dirty="0" smtClean="0"/>
              <a:t>"If the swamp freezes, the shoal will do."</a:t>
            </a:r>
          </a:p>
          <a:p>
            <a:pPr>
              <a:buNone/>
            </a:pPr>
            <a:r>
              <a:rPr lang="en-US" dirty="0" smtClean="0"/>
              <a:t>    A bed on Mount South, jade pillow, gold brocade.</a:t>
            </a:r>
            <a:br>
              <a:rPr lang="en-US" dirty="0" smtClean="0"/>
            </a:br>
            <a:r>
              <a:rPr lang="en-US" dirty="0" smtClean="0"/>
              <a:t>And beside me a girl sweeter than musk,</a:t>
            </a:r>
            <a:br>
              <a:rPr lang="en-US" dirty="0" smtClean="0"/>
            </a:br>
            <a:r>
              <a:rPr lang="en-US" dirty="0" smtClean="0"/>
              <a:t>Let us press our hearts together, our magic hearts.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Sijo</a:t>
            </a:r>
            <a:endParaRPr lang="en-US" dirty="0"/>
          </a:p>
        </p:txBody>
      </p:sp>
      <p:sp>
        <p:nvSpPr>
          <p:cNvPr id="3" name="Content Placeholder 2"/>
          <p:cNvSpPr>
            <a:spLocks noGrp="1"/>
          </p:cNvSpPr>
          <p:nvPr>
            <p:ph idx="1"/>
          </p:nvPr>
        </p:nvSpPr>
        <p:spPr>
          <a:xfrm>
            <a:off x="304800" y="1600200"/>
            <a:ext cx="7924800" cy="4144963"/>
          </a:xfrm>
        </p:spPr>
        <p:txBody>
          <a:bodyPr>
            <a:noAutofit/>
          </a:bodyPr>
          <a:lstStyle/>
          <a:p>
            <a:r>
              <a:rPr lang="en-US" sz="3600" dirty="0" smtClean="0"/>
              <a:t> </a:t>
            </a:r>
            <a:r>
              <a:rPr lang="en-US" sz="3200" dirty="0" err="1" smtClean="0"/>
              <a:t>Joseon</a:t>
            </a:r>
            <a:r>
              <a:rPr lang="en-US" sz="3200" dirty="0" smtClean="0"/>
              <a:t> poetry shifts to </a:t>
            </a:r>
            <a:r>
              <a:rPr lang="en-US" sz="3200" dirty="0" err="1" smtClean="0"/>
              <a:t>sijo/kasa</a:t>
            </a:r>
            <a:endParaRPr lang="en-US" sz="3200" dirty="0" smtClean="0"/>
          </a:p>
          <a:p>
            <a:r>
              <a:rPr lang="en-US" sz="3200" dirty="0" smtClean="0"/>
              <a:t> Original </a:t>
            </a:r>
            <a:r>
              <a:rPr lang="en-US" sz="3200" dirty="0" err="1" smtClean="0"/>
              <a:t>sijo</a:t>
            </a:r>
            <a:r>
              <a:rPr lang="en-US" sz="3200" dirty="0" smtClean="0"/>
              <a:t> poets were </a:t>
            </a:r>
            <a:r>
              <a:rPr lang="en-US" sz="3200" dirty="0" err="1" smtClean="0"/>
              <a:t>yangban</a:t>
            </a:r>
            <a:endParaRPr lang="en-US" sz="3200" dirty="0" smtClean="0"/>
          </a:p>
          <a:p>
            <a:r>
              <a:rPr lang="en-US" sz="3200" dirty="0" smtClean="0"/>
              <a:t> 3 lines of 14-16 syllables each. Total syllables between 44 and 46</a:t>
            </a:r>
          </a:p>
          <a:p>
            <a:r>
              <a:rPr lang="en-US" sz="3200" dirty="0" smtClean="0"/>
              <a:t> Also syllabic rules for each line</a:t>
            </a:r>
          </a:p>
          <a:p>
            <a:r>
              <a:rPr lang="en-US" sz="3200" dirty="0" smtClean="0"/>
              <a:t> Rules almost always broken, as </a:t>
            </a:r>
            <a:r>
              <a:rPr lang="en-US" sz="3200" dirty="0" err="1" smtClean="0"/>
              <a:t>sijo</a:t>
            </a:r>
            <a:r>
              <a:rPr lang="en-US" sz="3200" dirty="0" smtClean="0"/>
              <a:t> aren’t really syllabic.^</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 Sun-sin</a:t>
            </a:r>
            <a:endParaRPr lang="en-US" dirty="0"/>
          </a:p>
        </p:txBody>
      </p:sp>
      <p:sp>
        <p:nvSpPr>
          <p:cNvPr id="3" name="Content Placeholder 2"/>
          <p:cNvSpPr>
            <a:spLocks noGrp="1"/>
          </p:cNvSpPr>
          <p:nvPr>
            <p:ph idx="1"/>
          </p:nvPr>
        </p:nvSpPr>
        <p:spPr/>
        <p:txBody>
          <a:bodyPr/>
          <a:lstStyle/>
          <a:p>
            <a:pPr>
              <a:buNone/>
            </a:pPr>
            <a:r>
              <a:rPr lang="en-US" sz="2800" dirty="0" smtClean="0"/>
              <a:t>   Moon-bright night on </a:t>
            </a:r>
            <a:r>
              <a:rPr lang="en-US" sz="2800" dirty="0" err="1" smtClean="0"/>
              <a:t>Hansan</a:t>
            </a:r>
            <a:r>
              <a:rPr lang="en-US" sz="2800" dirty="0" smtClean="0"/>
              <a:t> Isle</a:t>
            </a:r>
            <a:br>
              <a:rPr lang="en-US" sz="2800" dirty="0" smtClean="0"/>
            </a:br>
            <a:r>
              <a:rPr lang="en-US" sz="2800" dirty="0" smtClean="0"/>
              <a:t>and I sit alone atop the lookout.</a:t>
            </a:r>
            <a:br>
              <a:rPr lang="en-US" sz="2800" dirty="0" smtClean="0"/>
            </a:br>
            <a:r>
              <a:rPr lang="en-US" sz="2800" dirty="0" smtClean="0"/>
              <a:t>I hold my great sword by my side,</a:t>
            </a:r>
            <a:br>
              <a:rPr lang="en-US" sz="2800" dirty="0" smtClean="0"/>
            </a:br>
            <a:r>
              <a:rPr lang="en-US" sz="2800" dirty="0" smtClean="0"/>
              <a:t>and as my worries deepen,</a:t>
            </a:r>
            <a:br>
              <a:rPr lang="en-US" sz="2800" dirty="0" smtClean="0"/>
            </a:br>
            <a:r>
              <a:rPr lang="en-US" sz="2800" dirty="0" smtClean="0"/>
              <a:t>from somewhere comes the single note of the Mongol flute,</a:t>
            </a:r>
            <a:br>
              <a:rPr lang="en-US" sz="2800" dirty="0" smtClean="0"/>
            </a:br>
            <a:r>
              <a:rPr lang="en-US" sz="2800" dirty="0" smtClean="0"/>
              <a:t>piercing to the very bowels.</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Joseon</a:t>
            </a:r>
            <a:r>
              <a:rPr lang="en-US" dirty="0" smtClean="0"/>
              <a:t> </a:t>
            </a:r>
            <a:r>
              <a:rPr lang="en-US" dirty="0" err="1" smtClean="0"/>
              <a:t>Kasa</a:t>
            </a:r>
            <a:endParaRPr lang="en-US" dirty="0"/>
          </a:p>
        </p:txBody>
      </p:sp>
      <p:sp>
        <p:nvSpPr>
          <p:cNvPr id="3" name="Content Placeholder 2"/>
          <p:cNvSpPr>
            <a:spLocks noGrp="1"/>
          </p:cNvSpPr>
          <p:nvPr>
            <p:ph idx="1"/>
          </p:nvPr>
        </p:nvSpPr>
        <p:spPr/>
        <p:txBody>
          <a:bodyPr>
            <a:normAutofit/>
          </a:bodyPr>
          <a:lstStyle/>
          <a:p>
            <a:r>
              <a:rPr lang="en-US" sz="3200" dirty="0" smtClean="0"/>
              <a:t> Free verse, based on a rhythm of doubled feet with three or four syllables</a:t>
            </a:r>
          </a:p>
          <a:p>
            <a:r>
              <a:rPr lang="en-US" sz="3200" dirty="0" smtClean="0"/>
              <a:t> Not stanzas</a:t>
            </a:r>
          </a:p>
          <a:p>
            <a:r>
              <a:rPr lang="en-US" sz="3200" dirty="0" smtClean="0"/>
              <a:t> More narrative/descriptive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Kasa</a:t>
            </a:r>
            <a:endParaRPr lang="en-US" dirty="0"/>
          </a:p>
        </p:txBody>
      </p:sp>
      <p:sp>
        <p:nvSpPr>
          <p:cNvPr id="3" name="Content Placeholder 2"/>
          <p:cNvSpPr>
            <a:spLocks noGrp="1"/>
          </p:cNvSpPr>
          <p:nvPr>
            <p:ph idx="1"/>
          </p:nvPr>
        </p:nvSpPr>
        <p:spPr/>
        <p:txBody>
          <a:bodyPr/>
          <a:lstStyle/>
          <a:p>
            <a:pPr>
              <a:buNone/>
            </a:pPr>
            <a:r>
              <a:rPr lang="en-US" sz="2800" dirty="0" smtClean="0"/>
              <a:t>    There is between heaven and earth</a:t>
            </a:r>
            <a:br>
              <a:rPr lang="en-US" sz="2800" dirty="0" smtClean="0"/>
            </a:br>
            <a:r>
              <a:rPr lang="en-US" sz="2800" dirty="0" smtClean="0"/>
              <a:t>many a man who’s worth as I.</a:t>
            </a:r>
            <a:br>
              <a:rPr lang="en-US" sz="2800" dirty="0" smtClean="0"/>
            </a:br>
            <a:r>
              <a:rPr lang="en-US" sz="2800" dirty="0" smtClean="0"/>
              <a:t>Why don’t they know the great Joy</a:t>
            </a:r>
            <a:br>
              <a:rPr lang="en-US" sz="2800" dirty="0" smtClean="0"/>
            </a:br>
            <a:r>
              <a:rPr lang="en-US" sz="2800" dirty="0" smtClean="0"/>
              <a:t>Of living in the wooded mountains?</a:t>
            </a:r>
            <a:br>
              <a:rPr lang="en-US" sz="2800" dirty="0" smtClean="0"/>
            </a:br>
            <a:r>
              <a:rPr lang="en-US" sz="2800" dirty="0" smtClean="0"/>
              <a:t>With a grass hut of a few bays</a:t>
            </a:r>
            <a:br>
              <a:rPr lang="en-US" sz="2800" dirty="0" smtClean="0"/>
            </a:br>
            <a:r>
              <a:rPr lang="en-US" sz="2800" dirty="0" smtClean="0"/>
              <a:t>built to face a clear blue stream,</a:t>
            </a:r>
            <a:br>
              <a:rPr lang="en-US" sz="2800" dirty="0" smtClean="0"/>
            </a:br>
            <a:r>
              <a:rPr lang="en-US" sz="2800" dirty="0" smtClean="0"/>
              <a:t>In the lush wood of pine and bamboo</a:t>
            </a:r>
            <a:br>
              <a:rPr lang="en-US" sz="2800" dirty="0" smtClean="0"/>
            </a:br>
            <a:r>
              <a:rPr lang="en-US" sz="2800" dirty="0" smtClean="0"/>
              <a:t>I am the master of wind and moon.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Pansori</a:t>
            </a:r>
            <a:endParaRPr lang="en-US" dirty="0"/>
          </a:p>
        </p:txBody>
      </p:sp>
      <p:sp>
        <p:nvSpPr>
          <p:cNvPr id="3" name="Content Placeholder 2"/>
          <p:cNvSpPr>
            <a:spLocks noGrp="1"/>
          </p:cNvSpPr>
          <p:nvPr>
            <p:ph idx="1"/>
          </p:nvPr>
        </p:nvSpPr>
        <p:spPr>
          <a:xfrm>
            <a:off x="498474" y="1371600"/>
            <a:ext cx="7556313" cy="4144963"/>
          </a:xfrm>
        </p:spPr>
        <p:txBody>
          <a:bodyPr>
            <a:noAutofit/>
          </a:bodyPr>
          <a:lstStyle/>
          <a:p>
            <a:r>
              <a:rPr lang="en-US" sz="3200" dirty="0" smtClean="0"/>
              <a:t> Narrative poetry focused on real life</a:t>
            </a:r>
          </a:p>
          <a:p>
            <a:r>
              <a:rPr lang="en-US" sz="3200" dirty="0" smtClean="0"/>
              <a:t> From shamanist chants of S-E Korea in late 17</a:t>
            </a:r>
            <a:r>
              <a:rPr lang="en-US" sz="3200" baseline="30000" dirty="0" smtClean="0"/>
              <a:t>th</a:t>
            </a:r>
            <a:r>
              <a:rPr lang="en-US" sz="3200" dirty="0" smtClean="0"/>
              <a:t> and early 18</a:t>
            </a:r>
            <a:r>
              <a:rPr lang="en-US" sz="3200" baseline="30000" dirty="0" smtClean="0"/>
              <a:t>th</a:t>
            </a:r>
            <a:r>
              <a:rPr lang="en-US" sz="3200" dirty="0" smtClean="0"/>
              <a:t> centuries</a:t>
            </a:r>
          </a:p>
          <a:p>
            <a:r>
              <a:rPr lang="en-US" sz="3200" dirty="0" smtClean="0"/>
              <a:t> Long narrative musical performance with drummer and singer</a:t>
            </a:r>
          </a:p>
          <a:p>
            <a:r>
              <a:rPr lang="en-US" sz="3200" dirty="0" smtClean="0"/>
              <a:t> A main song called </a:t>
            </a:r>
            <a:r>
              <a:rPr lang="en-US" sz="3200" dirty="0" err="1" smtClean="0"/>
              <a:t>ch’ang</a:t>
            </a:r>
            <a:r>
              <a:rPr lang="en-US" sz="3200" dirty="0" smtClean="0"/>
              <a:t> and a rhythmic spoken connective called </a:t>
            </a:r>
            <a:r>
              <a:rPr lang="en-US" sz="3200" dirty="0" err="1" smtClean="0"/>
              <a:t>aniri</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Prose</a:t>
            </a:r>
            <a:endParaRPr lang="en-US" dirty="0"/>
          </a:p>
        </p:txBody>
      </p:sp>
      <p:sp>
        <p:nvSpPr>
          <p:cNvPr id="3" name="Content Placeholder 2"/>
          <p:cNvSpPr>
            <a:spLocks noGrp="1"/>
          </p:cNvSpPr>
          <p:nvPr>
            <p:ph idx="1"/>
          </p:nvPr>
        </p:nvSpPr>
        <p:spPr/>
        <p:txBody>
          <a:bodyPr>
            <a:normAutofit/>
          </a:bodyPr>
          <a:lstStyle/>
          <a:p>
            <a:r>
              <a:rPr lang="en-US" sz="3200" dirty="0" smtClean="0"/>
              <a:t> Tales of </a:t>
            </a:r>
            <a:r>
              <a:rPr lang="en-US" sz="3200" dirty="0" err="1" smtClean="0"/>
              <a:t>Kumo</a:t>
            </a:r>
            <a:r>
              <a:rPr lang="en-US" sz="3200" dirty="0" smtClean="0"/>
              <a:t> by Kim Shi-sup in the mid 15th century </a:t>
            </a:r>
          </a:p>
          <a:p>
            <a:r>
              <a:rPr lang="en-US" sz="3200" dirty="0" smtClean="0"/>
              <a:t> The Tale Of Hong </a:t>
            </a:r>
            <a:r>
              <a:rPr lang="en-US" sz="3200" dirty="0" err="1" smtClean="0"/>
              <a:t>Gildong</a:t>
            </a:r>
            <a:r>
              <a:rPr lang="en-US" sz="3200" dirty="0" smtClean="0"/>
              <a:t> by </a:t>
            </a:r>
            <a:r>
              <a:rPr lang="en-US" sz="3200" dirty="0" err="1" smtClean="0"/>
              <a:t>Hyo</a:t>
            </a:r>
            <a:r>
              <a:rPr lang="en-US" sz="3200" dirty="0" smtClean="0"/>
              <a:t> </a:t>
            </a:r>
            <a:r>
              <a:rPr lang="en-US" sz="3200" dirty="0" err="1" smtClean="0"/>
              <a:t>Kyun</a:t>
            </a:r>
            <a:r>
              <a:rPr lang="en-US" sz="3200" dirty="0" smtClean="0"/>
              <a:t> in the late 16th or early 17th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hangingPunct="1">
              <a:defRPr/>
            </a:pPr>
            <a:r>
              <a:rPr lang="en-US">
                <a:ea typeface="+mj-ea"/>
                <a:cs typeface="+mj-cs"/>
              </a:rPr>
              <a:t>Korean Alphabet: Hangul </a:t>
            </a:r>
          </a:p>
        </p:txBody>
      </p:sp>
      <p:sp>
        <p:nvSpPr>
          <p:cNvPr id="39939" name="Content Placeholder 2"/>
          <p:cNvSpPr>
            <a:spLocks noGrp="1"/>
          </p:cNvSpPr>
          <p:nvPr>
            <p:ph idx="1"/>
          </p:nvPr>
        </p:nvSpPr>
        <p:spPr>
          <a:xfrm>
            <a:off x="228600" y="1524000"/>
            <a:ext cx="5943600" cy="2819400"/>
          </a:xfrm>
        </p:spPr>
        <p:txBody>
          <a:bodyPr>
            <a:normAutofit fontScale="85000" lnSpcReduction="20000"/>
          </a:bodyPr>
          <a:lstStyle/>
          <a:p>
            <a:pPr eaLnBrk="1" hangingPunct="1"/>
            <a:r>
              <a:rPr lang="en-US" sz="2700"/>
              <a:t>King  Sejong the Great invented Korean alphabet in 1446.</a:t>
            </a:r>
          </a:p>
          <a:p>
            <a:pPr eaLnBrk="1" hangingPunct="1"/>
            <a:r>
              <a:rPr lang="en-US" sz="2700"/>
              <a:t>Alphabet organizes written language into syllabic units.  </a:t>
            </a:r>
          </a:p>
          <a:p>
            <a:pPr eaLnBrk="1" hangingPunct="1"/>
            <a:r>
              <a:rPr lang="en-US" sz="2700"/>
              <a:t>14 consonants &amp; 10 vowels</a:t>
            </a:r>
          </a:p>
          <a:p>
            <a:pPr eaLnBrk="1" hangingPunct="1"/>
            <a:r>
              <a:rPr lang="en-US" sz="2700"/>
              <a:t>Easy to learn:</a:t>
            </a:r>
          </a:p>
        </p:txBody>
      </p:sp>
      <p:pic>
        <p:nvPicPr>
          <p:cNvPr id="39940" name="Picture 4" descr="sejong2.jpg"/>
          <p:cNvPicPr>
            <a:picLocks noChangeAspect="1"/>
          </p:cNvPicPr>
          <p:nvPr/>
        </p:nvPicPr>
        <p:blipFill>
          <a:blip r:embed="rId3"/>
          <a:srcRect/>
          <a:stretch>
            <a:fillRect/>
          </a:stretch>
        </p:blipFill>
        <p:spPr bwMode="auto">
          <a:xfrm>
            <a:off x="6019800" y="1524000"/>
            <a:ext cx="2762250" cy="3276600"/>
          </a:xfrm>
          <a:prstGeom prst="rect">
            <a:avLst/>
          </a:prstGeom>
          <a:noFill/>
          <a:ln w="9525">
            <a:noFill/>
            <a:miter lim="800000"/>
            <a:headEnd/>
            <a:tailEnd/>
          </a:ln>
        </p:spPr>
      </p:pic>
      <p:sp>
        <p:nvSpPr>
          <p:cNvPr id="39941" name="TextBox 5"/>
          <p:cNvSpPr txBox="1">
            <a:spLocks noChangeArrowheads="1"/>
          </p:cNvSpPr>
          <p:nvPr/>
        </p:nvSpPr>
        <p:spPr bwMode="auto">
          <a:xfrm>
            <a:off x="838200" y="4800600"/>
            <a:ext cx="7391400" cy="1200150"/>
          </a:xfrm>
          <a:prstGeom prst="rect">
            <a:avLst/>
          </a:prstGeom>
          <a:noFill/>
          <a:ln w="9525">
            <a:noFill/>
            <a:miter lim="800000"/>
            <a:headEnd/>
            <a:tailEnd/>
          </a:ln>
        </p:spPr>
        <p:txBody>
          <a:bodyPr>
            <a:prstTxWarp prst="textNoShape">
              <a:avLst/>
            </a:prstTxWarp>
            <a:spAutoFit/>
          </a:bodyPr>
          <a:lstStyle/>
          <a:p>
            <a:r>
              <a:rPr lang="en-US" sz="2400" i="1" dirty="0">
                <a:latin typeface="Calibri" pitchFamily="-84" charset="0"/>
              </a:rPr>
              <a:t>"A wise man can acquaint himself with them before the morning is over; a stupid man can learn them in the space of ten days”.</a:t>
            </a:r>
          </a:p>
        </p:txBody>
      </p:sp>
      <p:sp>
        <p:nvSpPr>
          <p:cNvPr id="39942" name="TextBox 6"/>
          <p:cNvSpPr txBox="1">
            <a:spLocks noChangeArrowheads="1"/>
          </p:cNvSpPr>
          <p:nvPr/>
        </p:nvSpPr>
        <p:spPr bwMode="auto">
          <a:xfrm>
            <a:off x="381000" y="6211888"/>
            <a:ext cx="5984875" cy="646112"/>
          </a:xfrm>
          <a:prstGeom prst="rect">
            <a:avLst/>
          </a:prstGeom>
          <a:noFill/>
          <a:ln w="9525">
            <a:noFill/>
            <a:miter lim="800000"/>
            <a:headEnd/>
            <a:tailEnd/>
          </a:ln>
        </p:spPr>
        <p:txBody>
          <a:bodyPr wrap="none">
            <a:prstTxWarp prst="textNoShape">
              <a:avLst/>
            </a:prstTxWarp>
            <a:spAutoFit/>
          </a:bodyPr>
          <a:lstStyle/>
          <a:p>
            <a:r>
              <a:rPr lang="en-US" i="1">
                <a:latin typeface="Calibri" pitchFamily="-84" charset="0"/>
              </a:rPr>
              <a:t>From http://library.thinkquest.org/20746/non/info/index.html</a:t>
            </a:r>
          </a:p>
          <a:p>
            <a:endParaRPr lang="en-US">
              <a:latin typeface="Calibri" pitchFamily="-8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CLASSICAL LIT</a:t>
            </a:r>
            <a:endParaRPr lang="en-US" dirty="0"/>
          </a:p>
        </p:txBody>
      </p:sp>
      <p:sp>
        <p:nvSpPr>
          <p:cNvPr id="3" name="Content Placeholder 2"/>
          <p:cNvSpPr>
            <a:spLocks noGrp="1"/>
          </p:cNvSpPr>
          <p:nvPr>
            <p:ph idx="1"/>
          </p:nvPr>
        </p:nvSpPr>
        <p:spPr/>
        <p:txBody>
          <a:bodyPr/>
          <a:lstStyle/>
          <a:p>
            <a:r>
              <a:rPr lang="en-US" sz="3200" dirty="0" smtClean="0"/>
              <a:t> Oral</a:t>
            </a:r>
          </a:p>
          <a:p>
            <a:r>
              <a:rPr lang="en-US" sz="3200" dirty="0" smtClean="0"/>
              <a:t> Therefore poetic</a:t>
            </a:r>
          </a:p>
          <a:p>
            <a:r>
              <a:rPr lang="en-US" sz="3200" dirty="0" smtClean="0"/>
              <a:t> Chinese Characters</a:t>
            </a:r>
          </a:p>
          <a:p>
            <a:r>
              <a:rPr lang="en-US" sz="3200" dirty="0" smtClean="0"/>
              <a:t> Full of influences we just discussed.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a typeface="+mj-ea"/>
                <a:cs typeface="+mj-cs"/>
              </a:rPr>
              <a:t>Korean Shamanism</a:t>
            </a:r>
          </a:p>
        </p:txBody>
      </p:sp>
      <p:sp>
        <p:nvSpPr>
          <p:cNvPr id="56323" name="Content Placeholder 2"/>
          <p:cNvSpPr>
            <a:spLocks noGrp="1"/>
          </p:cNvSpPr>
          <p:nvPr>
            <p:ph idx="1"/>
          </p:nvPr>
        </p:nvSpPr>
        <p:spPr>
          <a:xfrm>
            <a:off x="685800" y="1295400"/>
            <a:ext cx="7543800" cy="3352800"/>
          </a:xfrm>
        </p:spPr>
        <p:txBody>
          <a:bodyPr>
            <a:noAutofit/>
          </a:bodyPr>
          <a:lstStyle/>
          <a:p>
            <a:pPr eaLnBrk="1" hangingPunct="1"/>
            <a:r>
              <a:rPr lang="en-US" sz="3200" dirty="0" smtClean="0"/>
              <a:t> Deep roots </a:t>
            </a:r>
            <a:r>
              <a:rPr lang="en-US" sz="3200" dirty="0"/>
              <a:t>in folk beliefs.</a:t>
            </a:r>
            <a:endParaRPr lang="en-US" sz="3200" dirty="0" smtClean="0"/>
          </a:p>
          <a:p>
            <a:pPr eaLnBrk="1" hangingPunct="1"/>
            <a:r>
              <a:rPr lang="en-US" sz="3200" dirty="0" smtClean="0"/>
              <a:t> Related </a:t>
            </a:r>
            <a:r>
              <a:rPr lang="en-US" sz="3200" dirty="0"/>
              <a:t>to</a:t>
            </a:r>
            <a:r>
              <a:rPr lang="en-US" sz="3200" dirty="0" smtClean="0"/>
              <a:t> ancient </a:t>
            </a:r>
            <a:r>
              <a:rPr lang="en-US" sz="3200" dirty="0"/>
              <a:t>communal worship rites offered to</a:t>
            </a:r>
            <a:r>
              <a:rPr lang="en-US" sz="3200" dirty="0" smtClean="0"/>
              <a:t> gods </a:t>
            </a:r>
            <a:r>
              <a:rPr lang="en-US" sz="3200" dirty="0"/>
              <a:t>of heaven.</a:t>
            </a:r>
            <a:endParaRPr lang="en-US" sz="3200" dirty="0" smtClean="0"/>
          </a:p>
          <a:p>
            <a:pPr eaLnBrk="1" hangingPunct="1"/>
            <a:r>
              <a:rPr lang="en-US" sz="3200" dirty="0" smtClean="0"/>
              <a:t> Seeks to </a:t>
            </a:r>
            <a:r>
              <a:rPr lang="en-US" sz="3200" dirty="0"/>
              <a:t>resolve human problems through</a:t>
            </a:r>
            <a:r>
              <a:rPr lang="en-US" sz="3200" dirty="0" smtClean="0"/>
              <a:t> meeting </a:t>
            </a:r>
            <a:r>
              <a:rPr lang="en-US" sz="3200" dirty="0"/>
              <a:t>of humans and</a:t>
            </a:r>
            <a:r>
              <a:rPr lang="en-US" sz="3200" dirty="0" smtClean="0"/>
              <a:t> spirits </a:t>
            </a:r>
            <a:r>
              <a:rPr lang="en-US" sz="3200" dirty="0"/>
              <a:t>mediated by</a:t>
            </a:r>
            <a:r>
              <a:rPr lang="en-US" sz="3200" dirty="0" smtClean="0"/>
              <a:t> </a:t>
            </a:r>
            <a:br>
              <a:rPr lang="en-US" sz="3200" dirty="0" smtClean="0"/>
            </a:br>
            <a:r>
              <a:rPr lang="en-US" sz="3200" dirty="0" smtClean="0"/>
              <a:t>the shaman</a:t>
            </a:r>
          </a:p>
          <a:p>
            <a:pPr eaLnBrk="1" hangingPunct="1"/>
            <a:r>
              <a:rPr lang="en-US" sz="3200" dirty="0" smtClean="0"/>
              <a:t>Animism</a:t>
            </a:r>
            <a:endParaRPr lang="en-US" sz="3200" dirty="0"/>
          </a:p>
        </p:txBody>
      </p:sp>
      <p:pic>
        <p:nvPicPr>
          <p:cNvPr id="56324" name="Picture 2" descr="File:Korea-culture-gut-jeju.folk.nature.museum.jpg">
            <a:hlinkClick r:id="rId3"/>
          </p:cNvPr>
          <p:cNvPicPr>
            <a:picLocks noChangeAspect="1" noChangeArrowheads="1"/>
          </p:cNvPicPr>
          <p:nvPr/>
        </p:nvPicPr>
        <p:blipFill>
          <a:blip r:embed="rId4"/>
          <a:srcRect/>
          <a:stretch>
            <a:fillRect/>
          </a:stretch>
        </p:blipFill>
        <p:spPr bwMode="auto">
          <a:xfrm>
            <a:off x="4953000" y="4292600"/>
            <a:ext cx="4016375" cy="2413000"/>
          </a:xfrm>
          <a:prstGeom prst="rect">
            <a:avLst/>
          </a:prstGeom>
          <a:noFill/>
          <a:ln w="9525">
            <a:noFill/>
            <a:miter lim="800000"/>
            <a:headEnd/>
            <a:tailEnd/>
          </a:ln>
        </p:spPr>
      </p:pic>
      <p:sp>
        <p:nvSpPr>
          <p:cNvPr id="6" name="Rectangle 5"/>
          <p:cNvSpPr/>
          <p:nvPr/>
        </p:nvSpPr>
        <p:spPr>
          <a:xfrm>
            <a:off x="0" y="6488668"/>
            <a:ext cx="7848600" cy="369332"/>
          </a:xfrm>
          <a:prstGeom prst="rect">
            <a:avLst/>
          </a:prstGeom>
        </p:spPr>
        <p:txBody>
          <a:bodyPr wrap="square">
            <a:spAutoFit/>
          </a:bodyPr>
          <a:lstStyle/>
          <a:p>
            <a:r>
              <a:rPr lang="en-US" dirty="0" err="1" smtClean="0"/>
              <a:t>www.sejongculturalsociety.org/mediafiles/resources/korea.ppt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20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fade">
                                      <p:cBhvr>
                                        <p:cTn id="17" dur="20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fade">
                                      <p:cBhvr>
                                        <p:cTn id="22" dur="20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MORE: INFLUENCES^^</a:t>
            </a:r>
            <a:endParaRPr lang="en-US" dirty="0"/>
          </a:p>
        </p:txBody>
      </p:sp>
      <p:pic>
        <p:nvPicPr>
          <p:cNvPr id="4" name="Content Placeholder 3" descr="influences.jpg"/>
          <p:cNvPicPr>
            <a:picLocks noGrp="1" noChangeAspect="1"/>
          </p:cNvPicPr>
          <p:nvPr>
            <p:ph idx="1"/>
          </p:nvPr>
        </p:nvPicPr>
        <p:blipFill>
          <a:blip r:embed="rId2"/>
          <a:stretch>
            <a:fillRect/>
          </a:stretch>
        </p:blipFill>
        <p:spPr>
          <a:xfrm>
            <a:off x="498474" y="1996280"/>
            <a:ext cx="7204075" cy="466824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a:t>
            </a:r>
            <a:endParaRPr lang="en-US" dirty="0"/>
          </a:p>
        </p:txBody>
      </p:sp>
      <p:sp>
        <p:nvSpPr>
          <p:cNvPr id="3" name="Content Placeholder 2"/>
          <p:cNvSpPr>
            <a:spLocks noGrp="1"/>
          </p:cNvSpPr>
          <p:nvPr>
            <p:ph idx="1"/>
          </p:nvPr>
        </p:nvSpPr>
        <p:spPr/>
        <p:txBody>
          <a:bodyPr>
            <a:normAutofit/>
          </a:bodyPr>
          <a:lstStyle/>
          <a:p>
            <a:r>
              <a:rPr lang="en-US" sz="3200" dirty="0" smtClean="0"/>
              <a:t> Lyric</a:t>
            </a:r>
          </a:p>
          <a:p>
            <a:r>
              <a:rPr lang="en-US" sz="3200" dirty="0" smtClean="0"/>
              <a:t> Narrative</a:t>
            </a:r>
          </a:p>
          <a:p>
            <a:r>
              <a:rPr lang="en-US" sz="3200" dirty="0" smtClean="0"/>
              <a:t> Dramatic</a:t>
            </a:r>
          </a:p>
          <a:p>
            <a:r>
              <a:rPr lang="en-US" sz="3200" dirty="0" smtClean="0"/>
              <a:t> Didactic</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Lyric</a:t>
            </a:r>
            <a:endParaRPr lang="en-US" dirty="0"/>
          </a:p>
        </p:txBody>
      </p:sp>
      <p:sp>
        <p:nvSpPr>
          <p:cNvPr id="3" name="Content Placeholder 2"/>
          <p:cNvSpPr>
            <a:spLocks noGrp="1"/>
          </p:cNvSpPr>
          <p:nvPr>
            <p:ph idx="1"/>
          </p:nvPr>
        </p:nvSpPr>
        <p:spPr>
          <a:xfrm>
            <a:off x="498474" y="1600200"/>
            <a:ext cx="7556313" cy="4144963"/>
          </a:xfrm>
        </p:spPr>
        <p:txBody>
          <a:bodyPr>
            <a:noAutofit/>
          </a:bodyPr>
          <a:lstStyle/>
          <a:p>
            <a:r>
              <a:rPr lang="en-US" sz="3200" dirty="0" smtClean="0"/>
              <a:t> </a:t>
            </a:r>
            <a:r>
              <a:rPr lang="en-US" sz="3200" dirty="0" err="1" smtClean="0"/>
              <a:t>Hyangga</a:t>
            </a:r>
          </a:p>
          <a:p>
            <a:r>
              <a:rPr lang="en-US" sz="3200" dirty="0" smtClean="0"/>
              <a:t> </a:t>
            </a:r>
            <a:r>
              <a:rPr lang="en-US" sz="3200" dirty="0" err="1" smtClean="0"/>
              <a:t>Sijo</a:t>
            </a:r>
            <a:r>
              <a:rPr lang="en-US" sz="3200" dirty="0" smtClean="0"/>
              <a:t> and Narrative </a:t>
            </a:r>
            <a:r>
              <a:rPr lang="en-US" sz="3200" dirty="0" err="1" smtClean="0"/>
              <a:t>sijo</a:t>
            </a:r>
          </a:p>
          <a:p>
            <a:r>
              <a:rPr lang="en-US" sz="3200" dirty="0" smtClean="0"/>
              <a:t> Light Songs</a:t>
            </a:r>
          </a:p>
          <a:p>
            <a:r>
              <a:rPr lang="en-US" sz="3200" dirty="0" smtClean="0"/>
              <a:t> Lyric Folk Songs</a:t>
            </a:r>
          </a:p>
          <a:p>
            <a:r>
              <a:rPr lang="en-US" sz="3200" dirty="0" smtClean="0"/>
              <a:t>Most classical Chinese poetry</a:t>
            </a:r>
          </a:p>
          <a:p>
            <a:r>
              <a:rPr lang="en-US" sz="3200" dirty="0" smtClean="0"/>
              <a:t>19th Century poetry &amp; most modern poetry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a:t>
            </a:r>
            <a:endParaRPr lang="en-US" dirty="0"/>
          </a:p>
        </p:txBody>
      </p:sp>
      <p:sp>
        <p:nvSpPr>
          <p:cNvPr id="3" name="Content Placeholder 2"/>
          <p:cNvSpPr>
            <a:spLocks noGrp="1"/>
          </p:cNvSpPr>
          <p:nvPr>
            <p:ph idx="1"/>
          </p:nvPr>
        </p:nvSpPr>
        <p:spPr/>
        <p:txBody>
          <a:bodyPr>
            <a:normAutofit/>
          </a:bodyPr>
          <a:lstStyle/>
          <a:p>
            <a:r>
              <a:rPr lang="en-US" sz="3200" dirty="0" smtClean="0"/>
              <a:t> Myths</a:t>
            </a:r>
          </a:p>
          <a:p>
            <a:r>
              <a:rPr lang="en-US" sz="3200" dirty="0" smtClean="0"/>
              <a:t> Narrative Poems</a:t>
            </a:r>
          </a:p>
          <a:p>
            <a:r>
              <a:rPr lang="en-US" sz="3200" dirty="0" smtClean="0"/>
              <a:t> Narrative Shaman Chants</a:t>
            </a:r>
          </a:p>
          <a:p>
            <a:r>
              <a:rPr lang="en-US" sz="3200" dirty="0" smtClean="0"/>
              <a:t> </a:t>
            </a:r>
            <a:r>
              <a:rPr lang="en-US" sz="3200" dirty="0" err="1" smtClean="0"/>
              <a:t>Pansori</a:t>
            </a:r>
            <a:endParaRPr lang="en-US" sz="3200" dirty="0" smtClean="0"/>
          </a:p>
          <a:p>
            <a:r>
              <a:rPr lang="en-US" sz="3200" dirty="0" smtClean="0"/>
              <a:t>Classic and New Novels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a:t>
            </a:r>
            <a:endParaRPr lang="en-US" dirty="0"/>
          </a:p>
        </p:txBody>
      </p:sp>
      <p:sp>
        <p:nvSpPr>
          <p:cNvPr id="3" name="Content Placeholder 2"/>
          <p:cNvSpPr>
            <a:spLocks noGrp="1"/>
          </p:cNvSpPr>
          <p:nvPr>
            <p:ph idx="1"/>
          </p:nvPr>
        </p:nvSpPr>
        <p:spPr/>
        <p:txBody>
          <a:bodyPr/>
          <a:lstStyle/>
          <a:p>
            <a:r>
              <a:rPr lang="en-US" sz="3200" dirty="0" smtClean="0"/>
              <a:t> Mask Dance</a:t>
            </a:r>
          </a:p>
          <a:p>
            <a:r>
              <a:rPr lang="en-US" sz="3200" dirty="0" smtClean="0"/>
              <a:t> Puppet Theater</a:t>
            </a:r>
          </a:p>
          <a:p>
            <a:r>
              <a:rPr lang="en-US" sz="3200" dirty="0" smtClean="0"/>
              <a:t> New Theater</a:t>
            </a:r>
          </a:p>
          <a:p>
            <a:r>
              <a:rPr lang="en-US" sz="3200" dirty="0" smtClean="0"/>
              <a:t> Modern Drama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Didactic</a:t>
            </a:r>
            <a:endParaRPr lang="en-US" dirty="0"/>
          </a:p>
        </p:txBody>
      </p:sp>
      <p:sp>
        <p:nvSpPr>
          <p:cNvPr id="3" name="Content Placeholder 2"/>
          <p:cNvSpPr>
            <a:spLocks noGrp="1"/>
          </p:cNvSpPr>
          <p:nvPr>
            <p:ph idx="1"/>
          </p:nvPr>
        </p:nvSpPr>
        <p:spPr/>
        <p:txBody>
          <a:bodyPr/>
          <a:lstStyle/>
          <a:p>
            <a:r>
              <a:rPr lang="en-US" sz="3200" dirty="0" smtClean="0"/>
              <a:t> Court Music (</a:t>
            </a:r>
            <a:r>
              <a:rPr lang="en-US" sz="3200" dirty="0" err="1" smtClean="0"/>
              <a:t>akchang</a:t>
            </a:r>
            <a:r>
              <a:rPr lang="en-US" sz="3200" dirty="0" smtClean="0"/>
              <a:t>)</a:t>
            </a:r>
          </a:p>
          <a:p>
            <a:r>
              <a:rPr lang="en-US" sz="3200" dirty="0" smtClean="0"/>
              <a:t> </a:t>
            </a:r>
            <a:r>
              <a:rPr lang="en-US" sz="3200" dirty="0" err="1" smtClean="0"/>
              <a:t>Ch'angga</a:t>
            </a:r>
          </a:p>
          <a:p>
            <a:r>
              <a:rPr lang="en-US" sz="3200" dirty="0" smtClean="0"/>
              <a:t> Diaries</a:t>
            </a:r>
          </a:p>
          <a:p>
            <a:r>
              <a:rPr lang="en-US" sz="3200" dirty="0" smtClean="0"/>
              <a:t> Travelogues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Kim Sat-gat (</a:t>
            </a:r>
            <a:r>
              <a:rPr lang="en-US" dirty="0" err="1" smtClean="0"/>
              <a:t>Sakkat</a:t>
            </a:r>
            <a:r>
              <a:rPr lang="en-US" smtClean="0"/>
              <a:t>)</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a:t>
            </a:r>
            <a:endParaRPr lang="en-US" dirty="0"/>
          </a:p>
        </p:txBody>
      </p:sp>
      <p:sp>
        <p:nvSpPr>
          <p:cNvPr id="3" name="Content Placeholder 2"/>
          <p:cNvSpPr>
            <a:spLocks noGrp="1"/>
          </p:cNvSpPr>
          <p:nvPr>
            <p:ph idx="1"/>
          </p:nvPr>
        </p:nvSpPr>
        <p:spPr/>
        <p:txBody>
          <a:bodyPr>
            <a:normAutofit/>
          </a:bodyPr>
          <a:lstStyle/>
          <a:p>
            <a:r>
              <a:rPr lang="en-US" sz="3200" dirty="0" smtClean="0"/>
              <a:t> Late 19</a:t>
            </a:r>
            <a:r>
              <a:rPr lang="en-US" sz="3200" baseline="30000" dirty="0" smtClean="0"/>
              <a:t>th</a:t>
            </a:r>
            <a:r>
              <a:rPr lang="en-US" sz="3200" dirty="0" smtClean="0"/>
              <a:t> Century</a:t>
            </a:r>
          </a:p>
          <a:p>
            <a:r>
              <a:rPr lang="en-US" sz="3200" dirty="0" smtClean="0"/>
              <a:t> Korea’s attempt to ‘modernize’ itself</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Classical Trends</a:t>
            </a:r>
            <a:endParaRPr lang="en-US" dirty="0"/>
          </a:p>
        </p:txBody>
      </p:sp>
      <p:sp>
        <p:nvSpPr>
          <p:cNvPr id="3" name="Content Placeholder 2"/>
          <p:cNvSpPr>
            <a:spLocks noGrp="1"/>
          </p:cNvSpPr>
          <p:nvPr>
            <p:ph idx="1"/>
          </p:nvPr>
        </p:nvSpPr>
        <p:spPr/>
        <p:txBody>
          <a:bodyPr>
            <a:normAutofit fontScale="92500"/>
          </a:bodyPr>
          <a:lstStyle/>
          <a:p>
            <a:r>
              <a:rPr lang="en-US" sz="3200" dirty="0" smtClean="0"/>
              <a:t> Slow but general move towards </a:t>
            </a:r>
            <a:r>
              <a:rPr lang="en-US" sz="3200" dirty="0" err="1" smtClean="0"/>
              <a:t>hangul</a:t>
            </a:r>
            <a:endParaRPr lang="en-US" sz="3200" dirty="0" smtClean="0"/>
          </a:p>
          <a:p>
            <a:r>
              <a:rPr lang="en-US" sz="3200" dirty="0" smtClean="0"/>
              <a:t> Consequently slow but general move to expanded authorship</a:t>
            </a:r>
          </a:p>
          <a:p>
            <a:r>
              <a:rPr lang="en-US" sz="3200" dirty="0" smtClean="0"/>
              <a:t> Slow by general move away from rarefied themes</a:t>
            </a:r>
          </a:p>
          <a:p>
            <a:r>
              <a:rPr lang="en-US" sz="3200" dirty="0" smtClean="0"/>
              <a:t> Late development of publishing and commercial authors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Death of the </a:t>
            </a:r>
            <a:r>
              <a:rPr lang="en-US" dirty="0" err="1" smtClean="0"/>
              <a:t>Yangban</a:t>
            </a:r>
            <a:endParaRPr lang="en-US" dirty="0"/>
          </a:p>
        </p:txBody>
      </p:sp>
      <p:sp>
        <p:nvSpPr>
          <p:cNvPr id="3" name="Content Placeholder 2"/>
          <p:cNvSpPr>
            <a:spLocks noGrp="1"/>
          </p:cNvSpPr>
          <p:nvPr>
            <p:ph idx="1"/>
          </p:nvPr>
        </p:nvSpPr>
        <p:spPr/>
        <p:txBody>
          <a:bodyPr>
            <a:noAutofit/>
          </a:bodyPr>
          <a:lstStyle/>
          <a:p>
            <a:r>
              <a:rPr lang="en-US" sz="3200" dirty="0" smtClean="0"/>
              <a:t> </a:t>
            </a:r>
            <a:r>
              <a:rPr lang="en-US" sz="3200" dirty="0" err="1" smtClean="0"/>
              <a:t>Yangban</a:t>
            </a:r>
            <a:r>
              <a:rPr lang="en-US" sz="3200" dirty="0" smtClean="0"/>
              <a:t> was de jure conferred to those individuals who passed state-sponsored civil service exams called </a:t>
            </a:r>
            <a:r>
              <a:rPr lang="en-US" sz="3200" i="1" dirty="0" err="1" smtClean="0"/>
              <a:t>gwageo</a:t>
            </a:r>
            <a:endParaRPr lang="en-US" sz="3200" i="1" dirty="0" smtClean="0"/>
          </a:p>
          <a:p>
            <a:r>
              <a:rPr lang="en-US" sz="3200" dirty="0" smtClean="0"/>
              <a:t> Slow</a:t>
            </a:r>
          </a:p>
          <a:p>
            <a:r>
              <a:rPr lang="en-US" sz="3200" dirty="0" smtClean="0"/>
              <a:t> Deliberative</a:t>
            </a:r>
          </a:p>
          <a:p>
            <a:r>
              <a:rPr lang="en-US" sz="3200" dirty="0" smtClean="0"/>
              <a:t> Chinese Language</a:t>
            </a:r>
            <a:endParaRPr lang="en-US" sz="3200" dirty="0"/>
          </a:p>
        </p:txBody>
      </p:sp>
      <p:pic>
        <p:nvPicPr>
          <p:cNvPr id="4" name="Picture 3" descr="yangban1.jpg"/>
          <p:cNvPicPr>
            <a:picLocks noChangeAspect="1"/>
          </p:cNvPicPr>
          <p:nvPr/>
        </p:nvPicPr>
        <p:blipFill>
          <a:blip r:embed="rId2"/>
          <a:stretch>
            <a:fillRect/>
          </a:stretch>
        </p:blipFill>
        <p:spPr>
          <a:xfrm>
            <a:off x="5311767" y="3686176"/>
            <a:ext cx="3832233" cy="3171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a typeface="+mj-ea"/>
                <a:cs typeface="+mj-cs"/>
              </a:rPr>
              <a:t>Korean Buddhism</a:t>
            </a:r>
          </a:p>
        </p:txBody>
      </p:sp>
      <p:sp>
        <p:nvSpPr>
          <p:cNvPr id="58371" name="Content Placeholder 2"/>
          <p:cNvSpPr>
            <a:spLocks noGrp="1"/>
          </p:cNvSpPr>
          <p:nvPr>
            <p:ph idx="1"/>
          </p:nvPr>
        </p:nvSpPr>
        <p:spPr>
          <a:xfrm>
            <a:off x="304800" y="1219200"/>
            <a:ext cx="5638800" cy="4572000"/>
          </a:xfrm>
        </p:spPr>
        <p:txBody>
          <a:bodyPr>
            <a:noAutofit/>
          </a:bodyPr>
          <a:lstStyle/>
          <a:p>
            <a:pPr eaLnBrk="1" hangingPunct="1"/>
            <a:r>
              <a:rPr lang="en-US" sz="3200" dirty="0" smtClean="0"/>
              <a:t> Introduced in three </a:t>
            </a:r>
            <a:r>
              <a:rPr lang="en-US" sz="3200" dirty="0"/>
              <a:t>kingdom era </a:t>
            </a:r>
            <a:r>
              <a:rPr lang="en-US" sz="3200" dirty="0" smtClean="0"/>
              <a:t>(@ 372 </a:t>
            </a:r>
            <a:r>
              <a:rPr lang="en-US" sz="3200" dirty="0"/>
              <a:t>A.D.)</a:t>
            </a:r>
            <a:endParaRPr lang="en-US" sz="3200" dirty="0" smtClean="0"/>
          </a:p>
          <a:p>
            <a:pPr eaLnBrk="1" hangingPunct="1"/>
            <a:r>
              <a:rPr lang="en-US" sz="3200" dirty="0" smtClean="0"/>
              <a:t> State </a:t>
            </a:r>
            <a:r>
              <a:rPr lang="en-US" sz="3200" dirty="0"/>
              <a:t>religion in three kingdoms and </a:t>
            </a:r>
            <a:r>
              <a:rPr lang="en-US" sz="3200" dirty="0" err="1" smtClean="0"/>
              <a:t>Goryeo</a:t>
            </a:r>
            <a:endParaRPr lang="en-US" sz="3200" dirty="0" smtClean="0"/>
          </a:p>
          <a:p>
            <a:pPr eaLnBrk="1" hangingPunct="1"/>
            <a:r>
              <a:rPr lang="en-US" sz="3200" dirty="0" smtClean="0"/>
              <a:t> Deep </a:t>
            </a:r>
            <a:r>
              <a:rPr lang="en-US" sz="3200" dirty="0"/>
              <a:t>influence in every aspect of Korean </a:t>
            </a:r>
            <a:r>
              <a:rPr lang="en-US" sz="3200" dirty="0" smtClean="0"/>
              <a:t>life</a:t>
            </a:r>
          </a:p>
          <a:p>
            <a:pPr eaLnBrk="1" hangingPunct="1"/>
            <a:r>
              <a:rPr lang="en-US" sz="3200" dirty="0" smtClean="0"/>
              <a:t> Korea still 24</a:t>
            </a:r>
            <a:r>
              <a:rPr lang="en-US" sz="3200" dirty="0"/>
              <a:t>%</a:t>
            </a:r>
            <a:r>
              <a:rPr lang="en-US" sz="3200" dirty="0" smtClean="0"/>
              <a:t> Buddhist</a:t>
            </a:r>
            <a:r>
              <a:rPr lang="en-US" sz="3200" dirty="0"/>
              <a:t>.</a:t>
            </a:r>
            <a:endParaRPr lang="en-US" sz="3200" dirty="0" smtClean="0"/>
          </a:p>
          <a:p>
            <a:pPr eaLnBrk="1" hangingPunct="1">
              <a:buNone/>
            </a:pPr>
            <a:endParaRPr lang="en-US" sz="3200" dirty="0"/>
          </a:p>
        </p:txBody>
      </p:sp>
      <p:pic>
        <p:nvPicPr>
          <p:cNvPr id="58372" name="Picture 2" descr="http://cfs.tistory.com/attach/1462/1401638565.jpg"/>
          <p:cNvPicPr>
            <a:picLocks noChangeAspect="1" noChangeArrowheads="1"/>
          </p:cNvPicPr>
          <p:nvPr/>
        </p:nvPicPr>
        <p:blipFill>
          <a:blip r:embed="rId3"/>
          <a:srcRect/>
          <a:stretch>
            <a:fillRect/>
          </a:stretch>
        </p:blipFill>
        <p:spPr bwMode="auto">
          <a:xfrm>
            <a:off x="5943600" y="1219200"/>
            <a:ext cx="3017838" cy="2006600"/>
          </a:xfrm>
          <a:prstGeom prst="rect">
            <a:avLst/>
          </a:prstGeom>
          <a:noFill/>
          <a:ln w="9525">
            <a:noFill/>
            <a:miter lim="800000"/>
            <a:headEnd/>
            <a:tailEnd/>
          </a:ln>
        </p:spPr>
      </p:pic>
      <p:pic>
        <p:nvPicPr>
          <p:cNvPr id="58373" name="Picture 2" descr="C:\Users\Dr. Park\Desktop\Documents\Pictures\Sejong\Korean Stuff\sokkuram.jpg"/>
          <p:cNvPicPr>
            <a:picLocks noChangeAspect="1" noChangeArrowheads="1"/>
          </p:cNvPicPr>
          <p:nvPr/>
        </p:nvPicPr>
        <p:blipFill>
          <a:blip r:embed="rId4"/>
          <a:srcRect/>
          <a:stretch>
            <a:fillRect/>
          </a:stretch>
        </p:blipFill>
        <p:spPr bwMode="auto">
          <a:xfrm>
            <a:off x="6019800" y="3886200"/>
            <a:ext cx="2870200" cy="2152650"/>
          </a:xfrm>
          <a:prstGeom prst="rect">
            <a:avLst/>
          </a:prstGeom>
          <a:noFill/>
          <a:ln w="9525">
            <a:noFill/>
            <a:miter lim="800000"/>
            <a:headEnd/>
            <a:tailEnd/>
          </a:ln>
        </p:spPr>
      </p:pic>
      <p:sp>
        <p:nvSpPr>
          <p:cNvPr id="6" name="Rectangle 5"/>
          <p:cNvSpPr/>
          <p:nvPr/>
        </p:nvSpPr>
        <p:spPr>
          <a:xfrm>
            <a:off x="0" y="6488668"/>
            <a:ext cx="7848600" cy="369332"/>
          </a:xfrm>
          <a:prstGeom prst="rect">
            <a:avLst/>
          </a:prstGeom>
        </p:spPr>
        <p:txBody>
          <a:bodyPr wrap="square">
            <a:spAutoFit/>
          </a:bodyPr>
          <a:lstStyle/>
          <a:p>
            <a:r>
              <a:rPr lang="en-US" dirty="0" err="1" smtClean="0"/>
              <a:t>www.sejongculturalsociety.org/mediafiles/resources/korea.ppt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20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20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Colonialism</a:t>
            </a:r>
            <a:endParaRPr lang="en-US" dirty="0"/>
          </a:p>
        </p:txBody>
      </p:sp>
      <p:sp>
        <p:nvSpPr>
          <p:cNvPr id="3" name="Content Placeholder 2"/>
          <p:cNvSpPr>
            <a:spLocks noGrp="1"/>
          </p:cNvSpPr>
          <p:nvPr>
            <p:ph idx="1"/>
          </p:nvPr>
        </p:nvSpPr>
        <p:spPr/>
        <p:txBody>
          <a:bodyPr>
            <a:normAutofit/>
          </a:bodyPr>
          <a:lstStyle/>
          <a:p>
            <a:r>
              <a:rPr lang="en-US" sz="3200" dirty="0" smtClean="0"/>
              <a:t> </a:t>
            </a:r>
            <a:r>
              <a:rPr lang="en-US" altLang="ko-KR" sz="3200" dirty="0" smtClean="0">
                <a:cs typeface="굴림" pitchFamily="-84" charset="-127"/>
              </a:rPr>
              <a:t>Early Years 1905 - 1919</a:t>
            </a:r>
            <a:br>
              <a:rPr lang="en-US" altLang="ko-KR" sz="3200" dirty="0" smtClean="0">
                <a:cs typeface="굴림" pitchFamily="-84" charset="-127"/>
              </a:rPr>
            </a:br>
            <a:r>
              <a:rPr lang="en-US" sz="3200" dirty="0" smtClean="0"/>
              <a:t>The shock of  “failure” and Yi </a:t>
            </a:r>
            <a:r>
              <a:rPr lang="en-US" sz="3200" dirty="0" err="1" smtClean="0"/>
              <a:t>Kwang-su</a:t>
            </a:r>
            <a:r>
              <a:rPr lang="en-US" sz="3200" dirty="0" smtClean="0"/>
              <a:t/>
            </a:r>
            <a:br>
              <a:rPr lang="en-US" sz="3200" dirty="0" smtClean="0"/>
            </a:br>
            <a:r>
              <a:rPr lang="en-US" sz="3200" dirty="0" smtClean="0"/>
              <a:t>Serialization</a:t>
            </a:r>
            <a:endParaRPr lang="en-US" altLang="ko-KR" sz="3200" dirty="0" smtClean="0">
              <a:cs typeface="굴림" pitchFamily="-84" charset="-127"/>
            </a:endParaRPr>
          </a:p>
          <a:p>
            <a:pPr>
              <a:lnSpc>
                <a:spcPct val="90000"/>
              </a:lnSpc>
            </a:pPr>
            <a:r>
              <a:rPr lang="en-US" altLang="ko-KR" sz="3200" dirty="0" smtClean="0">
                <a:cs typeface="굴림" pitchFamily="-84" charset="-127"/>
              </a:rPr>
              <a:t> Post </a:t>
            </a:r>
            <a:r>
              <a:rPr lang="ko-KR" altLang="en-US" sz="3200" dirty="0" smtClean="0">
                <a:cs typeface="굴림" pitchFamily="-84" charset="-127"/>
              </a:rPr>
              <a:t>삼일</a:t>
            </a:r>
            <a:r>
              <a:rPr lang="en-US" altLang="ko-KR" sz="3200" dirty="0" smtClean="0">
                <a:cs typeface="굴림" pitchFamily="-84" charset="-127"/>
              </a:rPr>
              <a:t/>
            </a:r>
            <a:br>
              <a:rPr lang="en-US" altLang="ko-KR" sz="3200" dirty="0" smtClean="0">
                <a:cs typeface="굴림" pitchFamily="-84" charset="-127"/>
              </a:rPr>
            </a:br>
            <a:r>
              <a:rPr lang="en-US" altLang="ko-KR" sz="3200" dirty="0" smtClean="0">
                <a:cs typeface="굴림" pitchFamily="-84" charset="-127"/>
              </a:rPr>
              <a:t>False Summer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ko-KR">
                <a:cs typeface="굴림" pitchFamily="-84" charset="-127"/>
              </a:rPr>
              <a:t>1935-1945: The “Dark” Years</a:t>
            </a:r>
            <a:endParaRPr lang="ko-KR" altLang="en-US">
              <a:cs typeface="굴림" pitchFamily="-84" charset="-127"/>
            </a:endParaRPr>
          </a:p>
        </p:txBody>
      </p:sp>
      <p:sp>
        <p:nvSpPr>
          <p:cNvPr id="24579" name="Rectangle 3"/>
          <p:cNvSpPr>
            <a:spLocks noGrp="1" noChangeArrowheads="1"/>
          </p:cNvSpPr>
          <p:nvPr>
            <p:ph idx="1"/>
          </p:nvPr>
        </p:nvSpPr>
        <p:spPr/>
        <p:txBody>
          <a:bodyPr>
            <a:normAutofit/>
          </a:bodyPr>
          <a:lstStyle/>
          <a:p>
            <a:pPr eaLnBrk="1" hangingPunct="1">
              <a:lnSpc>
                <a:spcPct val="90000"/>
              </a:lnSpc>
            </a:pPr>
            <a:r>
              <a:rPr lang="en-US" altLang="ko-KR" sz="3200" dirty="0" smtClean="0">
                <a:cs typeface="굴림" pitchFamily="-84" charset="-127"/>
              </a:rPr>
              <a:t> Early Years</a:t>
            </a:r>
          </a:p>
          <a:p>
            <a:pPr eaLnBrk="1" hangingPunct="1">
              <a:lnSpc>
                <a:spcPct val="90000"/>
              </a:lnSpc>
            </a:pPr>
            <a:r>
              <a:rPr lang="en-US" altLang="ko-KR" sz="3200" dirty="0" smtClean="0">
                <a:cs typeface="굴림" pitchFamily="-84" charset="-127"/>
              </a:rPr>
              <a:t> The </a:t>
            </a:r>
            <a:r>
              <a:rPr lang="en-US" altLang="ko-KR" sz="3200" dirty="0">
                <a:cs typeface="굴림" pitchFamily="-84" charset="-127"/>
              </a:rPr>
              <a:t>Roaring 30s</a:t>
            </a:r>
          </a:p>
          <a:p>
            <a:pPr lvl="1" eaLnBrk="1" hangingPunct="1">
              <a:lnSpc>
                <a:spcPct val="90000"/>
              </a:lnSpc>
            </a:pPr>
            <a:r>
              <a:rPr lang="en-US" altLang="ko-KR" sz="2800" dirty="0">
                <a:cs typeface="굴림" pitchFamily="-84" charset="-127"/>
              </a:rPr>
              <a:t>Everyday Life in the Empire</a:t>
            </a:r>
          </a:p>
          <a:p>
            <a:pPr lvl="1" eaLnBrk="1" hangingPunct="1">
              <a:lnSpc>
                <a:spcPct val="90000"/>
              </a:lnSpc>
            </a:pPr>
            <a:r>
              <a:rPr lang="en-US" altLang="ko-KR" sz="2800" dirty="0">
                <a:cs typeface="굴림" pitchFamily="-84" charset="-127"/>
              </a:rPr>
              <a:t>Writings in Korean, Writing in Korean</a:t>
            </a:r>
            <a:endParaRPr lang="en-US" altLang="ko-KR" sz="2800" dirty="0" smtClean="0">
              <a:cs typeface="굴림" pitchFamily="-84" charset="-127"/>
            </a:endParaRPr>
          </a:p>
          <a:p>
            <a:pPr eaLnBrk="1" hangingPunct="1">
              <a:lnSpc>
                <a:spcPct val="90000"/>
              </a:lnSpc>
            </a:pPr>
            <a:r>
              <a:rPr lang="en-US" altLang="ko-KR" sz="3200" dirty="0" smtClean="0">
                <a:cs typeface="굴림" pitchFamily="-84" charset="-127"/>
              </a:rPr>
              <a:t> Total </a:t>
            </a:r>
            <a:r>
              <a:rPr lang="en-US" altLang="ko-KR" sz="3200" dirty="0">
                <a:cs typeface="굴림" pitchFamily="-84" charset="-127"/>
              </a:rPr>
              <a:t>Mobilization</a:t>
            </a:r>
            <a:r>
              <a:rPr lang="ko-KR" altLang="en-US" sz="3200" dirty="0">
                <a:cs typeface="굴림" pitchFamily="-84" charset="-127"/>
              </a:rPr>
              <a:t> </a:t>
            </a:r>
            <a:endParaRPr lang="en-US" altLang="ko-KR" sz="3200" dirty="0">
              <a:cs typeface="굴림" pitchFamily="-84" charset="-127"/>
            </a:endParaRPr>
          </a:p>
          <a:p>
            <a:pPr lvl="1" eaLnBrk="1" hangingPunct="1">
              <a:lnSpc>
                <a:spcPct val="90000"/>
              </a:lnSpc>
            </a:pPr>
            <a:r>
              <a:rPr lang="en-US" altLang="ko-KR" sz="2800" dirty="0">
                <a:cs typeface="굴림" pitchFamily="-84" charset="-127"/>
              </a:rPr>
              <a:t>Censorship</a:t>
            </a:r>
          </a:p>
          <a:p>
            <a:pPr lvl="1" eaLnBrk="1" hangingPunct="1">
              <a:lnSpc>
                <a:spcPct val="90000"/>
              </a:lnSpc>
            </a:pPr>
            <a:r>
              <a:rPr lang="en-US" altLang="ko-KR" sz="2800" dirty="0">
                <a:cs typeface="굴림" pitchFamily="-84" charset="-127"/>
              </a:rPr>
              <a:t>Writing in Japanese</a:t>
            </a:r>
            <a:endParaRPr lang="ko-KR" altLang="en-US" sz="2800" dirty="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2000"/>
                                        <p:tgtEl>
                                          <p:spTgt spid="2457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fade">
                                      <p:cBhvr>
                                        <p:cTn id="18" dur="2000"/>
                                        <p:tgtEl>
                                          <p:spTgt spid="245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fade">
                                      <p:cBhvr>
                                        <p:cTn id="23" dur="2000"/>
                                        <p:tgtEl>
                                          <p:spTgt spid="2457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fade">
                                      <p:cBhvr>
                                        <p:cTn id="26" dur="2000"/>
                                        <p:tgtEl>
                                          <p:spTgt spid="2457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fade">
                                      <p:cBhvr>
                                        <p:cTn id="29"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ko-KR">
                <a:cs typeface="굴림" pitchFamily="-84" charset="-127"/>
              </a:rPr>
              <a:t>1945-1960s: Liberation, Division, and War</a:t>
            </a:r>
            <a:endParaRPr lang="ko-KR" altLang="en-US">
              <a:cs typeface="굴림" pitchFamily="-84" charset="-127"/>
            </a:endParaRPr>
          </a:p>
        </p:txBody>
      </p:sp>
      <p:sp>
        <p:nvSpPr>
          <p:cNvPr id="25603" name="Rectangle 3"/>
          <p:cNvSpPr>
            <a:spLocks noGrp="1" noChangeArrowheads="1"/>
          </p:cNvSpPr>
          <p:nvPr>
            <p:ph idx="1"/>
          </p:nvPr>
        </p:nvSpPr>
        <p:spPr/>
        <p:txBody>
          <a:bodyPr>
            <a:normAutofit fontScale="92500" lnSpcReduction="20000"/>
          </a:bodyPr>
          <a:lstStyle/>
          <a:p>
            <a:pPr>
              <a:lnSpc>
                <a:spcPct val="90000"/>
              </a:lnSpc>
            </a:pPr>
            <a:r>
              <a:rPr lang="en-US" altLang="ko-KR" sz="3200" dirty="0" smtClean="0">
                <a:cs typeface="굴림" pitchFamily="-84" charset="-127"/>
              </a:rPr>
              <a:t> </a:t>
            </a:r>
            <a:r>
              <a:rPr lang="en-US" altLang="ko-KR" sz="3459" i="1" dirty="0" err="1" smtClean="0">
                <a:cs typeface="굴림" pitchFamily="-84" charset="-127"/>
              </a:rPr>
              <a:t>Kapitan</a:t>
            </a:r>
            <a:r>
              <a:rPr lang="en-US" altLang="ko-KR" sz="3459" i="1" dirty="0" smtClean="0">
                <a:cs typeface="굴림" pitchFamily="-84" charset="-127"/>
              </a:rPr>
              <a:t> Lee </a:t>
            </a:r>
            <a:r>
              <a:rPr lang="en-US" altLang="ko-KR" sz="2811" dirty="0" smtClean="0">
                <a:cs typeface="굴림" pitchFamily="-84" charset="-127"/>
              </a:rPr>
              <a:t>(</a:t>
            </a:r>
            <a:r>
              <a:rPr sz="2811" dirty="0" smtClean="0"/>
              <a:t>Chon Kwangyong</a:t>
            </a:r>
            <a:r>
              <a:rPr lang="en-US" sz="2811" dirty="0" smtClean="0"/>
              <a:t>)</a:t>
            </a:r>
            <a:r>
              <a:rPr lang="en-US" altLang="ko-KR" sz="2811" dirty="0" smtClean="0">
                <a:cs typeface="굴림" pitchFamily="-84" charset="-127"/>
              </a:rPr>
              <a:t> </a:t>
            </a:r>
            <a:r>
              <a:rPr lang="en-US" altLang="ko-KR" sz="3200" dirty="0" smtClean="0">
                <a:cs typeface="굴림" pitchFamily="-84" charset="-127"/>
              </a:rPr>
              <a:t>and      </a:t>
            </a:r>
            <a:r>
              <a:rPr lang="en-US" altLang="ko-KR" sz="3459" i="1" dirty="0" err="1" smtClean="0">
                <a:cs typeface="굴림" pitchFamily="-84" charset="-127"/>
              </a:rPr>
              <a:t>Obaltan</a:t>
            </a:r>
            <a:r>
              <a:rPr lang="en-US" altLang="ko-KR" sz="3200" dirty="0" smtClean="0">
                <a:cs typeface="굴림" pitchFamily="-84" charset="-127"/>
              </a:rPr>
              <a:t> </a:t>
            </a:r>
            <a:r>
              <a:rPr lang="en-US" altLang="ko-KR" sz="2811" dirty="0" smtClean="0">
                <a:cs typeface="굴림" pitchFamily="-84" charset="-127"/>
              </a:rPr>
              <a:t>(Yi </a:t>
            </a:r>
            <a:r>
              <a:rPr lang="en-US" altLang="ko-KR" sz="2811" dirty="0" err="1" smtClean="0">
                <a:cs typeface="굴림" pitchFamily="-84" charset="-127"/>
              </a:rPr>
              <a:t>Beomseon</a:t>
            </a:r>
            <a:r>
              <a:rPr lang="en-US" altLang="ko-KR" sz="2811" dirty="0" smtClean="0">
                <a:cs typeface="굴림" pitchFamily="-84" charset="-127"/>
              </a:rPr>
              <a:t>)</a:t>
            </a:r>
          </a:p>
          <a:p>
            <a:pPr lvl="1" eaLnBrk="1" hangingPunct="1">
              <a:lnSpc>
                <a:spcPct val="90000"/>
              </a:lnSpc>
            </a:pPr>
            <a:r>
              <a:rPr lang="en-US" altLang="ko-KR" sz="3027" dirty="0" smtClean="0">
                <a:cs typeface="굴림" pitchFamily="-84" charset="-127"/>
              </a:rPr>
              <a:t> Questions </a:t>
            </a:r>
            <a:r>
              <a:rPr lang="en-US" altLang="ko-KR" sz="3027" dirty="0">
                <a:cs typeface="굴림" pitchFamily="-84" charset="-127"/>
              </a:rPr>
              <a:t>of Loyalty</a:t>
            </a:r>
            <a:endParaRPr lang="en-US" altLang="ko-KR" sz="3027" dirty="0" smtClean="0">
              <a:cs typeface="굴림" pitchFamily="-84" charset="-127"/>
            </a:endParaRPr>
          </a:p>
          <a:p>
            <a:pPr lvl="1" eaLnBrk="1" hangingPunct="1">
              <a:lnSpc>
                <a:spcPct val="90000"/>
              </a:lnSpc>
            </a:pPr>
            <a:r>
              <a:rPr lang="en-US" altLang="ko-KR" sz="3027" dirty="0" smtClean="0">
                <a:cs typeface="굴림" pitchFamily="-84" charset="-127"/>
              </a:rPr>
              <a:t> A </a:t>
            </a:r>
            <a:r>
              <a:rPr lang="en-US" altLang="ko-KR" sz="3027" dirty="0">
                <a:cs typeface="굴림" pitchFamily="-84" charset="-127"/>
              </a:rPr>
              <a:t>Divided Country, Divided Families</a:t>
            </a:r>
            <a:endParaRPr lang="en-US" altLang="ko-KR" sz="3027" dirty="0" smtClean="0">
              <a:cs typeface="굴림" pitchFamily="-84" charset="-127"/>
            </a:endParaRPr>
          </a:p>
          <a:p>
            <a:pPr eaLnBrk="1" hangingPunct="1">
              <a:lnSpc>
                <a:spcPct val="90000"/>
              </a:lnSpc>
            </a:pPr>
            <a:r>
              <a:rPr lang="en-US" altLang="ko-KR" sz="3200" dirty="0" smtClean="0">
                <a:cs typeface="굴림" pitchFamily="-84" charset="-127"/>
              </a:rPr>
              <a:t> </a:t>
            </a:r>
            <a:r>
              <a:rPr lang="en-US" altLang="ko-KR" sz="3459" dirty="0" smtClean="0">
                <a:cs typeface="굴림" pitchFamily="-84" charset="-127"/>
              </a:rPr>
              <a:t>Post </a:t>
            </a:r>
            <a:r>
              <a:rPr lang="en-US" altLang="ko-KR" sz="3459" dirty="0">
                <a:cs typeface="굴림" pitchFamily="-84" charset="-127"/>
              </a:rPr>
              <a:t>Traumatic Stress Syndrome</a:t>
            </a:r>
          </a:p>
          <a:p>
            <a:pPr lvl="1" eaLnBrk="1" hangingPunct="1">
              <a:lnSpc>
                <a:spcPct val="90000"/>
              </a:lnSpc>
            </a:pPr>
            <a:r>
              <a:rPr lang="en-US" altLang="ko-KR" sz="2400" dirty="0">
                <a:cs typeface="굴림" pitchFamily="-84" charset="-127"/>
              </a:rPr>
              <a:t>The Urge to Return (But to Where and What?)</a:t>
            </a:r>
            <a:endParaRPr lang="en-US" altLang="ko-KR" dirty="0" smtClean="0">
              <a:cs typeface="굴림" pitchFamily="-84" charset="-127"/>
            </a:endParaRPr>
          </a:p>
          <a:p>
            <a:pPr eaLnBrk="1" hangingPunct="1">
              <a:lnSpc>
                <a:spcPct val="90000"/>
              </a:lnSpc>
            </a:pPr>
            <a:r>
              <a:rPr lang="en-US" altLang="ko-KR" sz="3200" dirty="0" smtClean="0">
                <a:cs typeface="굴림" pitchFamily="-84" charset="-127"/>
              </a:rPr>
              <a:t> </a:t>
            </a:r>
            <a:r>
              <a:rPr lang="en-US" altLang="ko-KR" sz="3459" i="1" dirty="0" smtClean="0">
                <a:cs typeface="굴림" pitchFamily="-84" charset="-127"/>
              </a:rPr>
              <a:t>Cranes</a:t>
            </a:r>
            <a:r>
              <a:rPr lang="en-US" altLang="ko-KR" sz="3200" dirty="0" smtClean="0">
                <a:cs typeface="굴림" pitchFamily="-84" charset="-127"/>
              </a:rPr>
              <a:t> </a:t>
            </a:r>
            <a:r>
              <a:rPr lang="en-US" altLang="ko-KR" sz="2800" dirty="0" smtClean="0">
                <a:cs typeface="굴림" pitchFamily="-84" charset="-127"/>
              </a:rPr>
              <a:t>(Hwang Sun-won)</a:t>
            </a:r>
          </a:p>
          <a:p>
            <a:pPr lvl="1" eaLnBrk="1" hangingPunct="1">
              <a:lnSpc>
                <a:spcPct val="90000"/>
              </a:lnSpc>
            </a:pPr>
            <a:r>
              <a:rPr lang="en-US" altLang="ko-KR" sz="3027" dirty="0" smtClean="0">
                <a:cs typeface="굴림" pitchFamily="-84" charset="-127"/>
              </a:rPr>
              <a:t> Redefining </a:t>
            </a:r>
            <a:r>
              <a:rPr lang="en-US" altLang="ko-KR" sz="3027" dirty="0">
                <a:cs typeface="굴림" pitchFamily="-84" charset="-127"/>
              </a:rPr>
              <a:t>Right and Wrong</a:t>
            </a:r>
            <a:endParaRPr lang="en-US" altLang="ko-KR" sz="3027" dirty="0" smtClean="0">
              <a:cs typeface="굴림" pitchFamily="-84" charset="-127"/>
            </a:endParaRPr>
          </a:p>
          <a:p>
            <a:pPr lvl="1" eaLnBrk="1" hangingPunct="1">
              <a:lnSpc>
                <a:spcPct val="90000"/>
              </a:lnSpc>
            </a:pPr>
            <a:r>
              <a:rPr lang="en-US" altLang="ko-KR" sz="3027" dirty="0" smtClean="0">
                <a:cs typeface="굴림" pitchFamily="-84" charset="-127"/>
              </a:rPr>
              <a:t> Possibilities </a:t>
            </a:r>
            <a:r>
              <a:rPr lang="en-US" altLang="ko-KR" sz="3027" dirty="0">
                <a:cs typeface="굴림" pitchFamily="-84" charset="-127"/>
              </a:rPr>
              <a:t>for Reconciliation</a:t>
            </a:r>
          </a:p>
          <a:p>
            <a:pPr lvl="1" eaLnBrk="1" hangingPunct="1">
              <a:lnSpc>
                <a:spcPct val="90000"/>
              </a:lnSpc>
            </a:pPr>
            <a:endParaRPr lang="en-US" altLang="ko-KR" sz="2400" dirty="0">
              <a:cs typeface="굴림" pitchFamily="-84" charset="-127"/>
            </a:endParaRPr>
          </a:p>
          <a:p>
            <a:pPr eaLnBrk="1" hangingPunct="1">
              <a:lnSpc>
                <a:spcPct val="90000"/>
              </a:lnSpc>
            </a:pPr>
            <a:endParaRPr lang="en-US" altLang="ko-KR" sz="2800" dirty="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2000"/>
                                        <p:tgtEl>
                                          <p:spTgt spid="256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fade">
                                      <p:cBhvr>
                                        <p:cTn id="13" dur="2000"/>
                                        <p:tgtEl>
                                          <p:spTgt spid="256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2000"/>
                                        <p:tgtEl>
                                          <p:spTgt spid="256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2000"/>
                                        <p:tgtEl>
                                          <p:spTgt spid="25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fade">
                                      <p:cBhvr>
                                        <p:cTn id="26" dur="2000"/>
                                        <p:tgtEl>
                                          <p:spTgt spid="2560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fade">
                                      <p:cBhvr>
                                        <p:cTn id="29" dur="2000"/>
                                        <p:tgtEl>
                                          <p:spTgt spid="2560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603">
                                            <p:txEl>
                                              <p:pRg st="7" end="7"/>
                                            </p:txEl>
                                          </p:spTgt>
                                        </p:tgtEl>
                                        <p:attrNameLst>
                                          <p:attrName>style.visibility</p:attrName>
                                        </p:attrNameLst>
                                      </p:cBhvr>
                                      <p:to>
                                        <p:strVal val="visible"/>
                                      </p:to>
                                    </p:set>
                                    <p:animEffect transition="in" filter="fade">
                                      <p:cBhvr>
                                        <p:cTn id="32" dur="2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ko-KR" sz="3600">
                <a:cs typeface="굴림" pitchFamily="-84" charset="-127"/>
              </a:rPr>
              <a:t>Late-Twentieth Century Literature</a:t>
            </a:r>
            <a:endParaRPr lang="ko-KR" altLang="en-US" sz="3600">
              <a:cs typeface="굴림" pitchFamily="-84" charset="-127"/>
            </a:endParaRPr>
          </a:p>
        </p:txBody>
      </p:sp>
      <p:sp>
        <p:nvSpPr>
          <p:cNvPr id="26627" name="Rectangle 3"/>
          <p:cNvSpPr>
            <a:spLocks noGrp="1" noChangeArrowheads="1"/>
          </p:cNvSpPr>
          <p:nvPr>
            <p:ph idx="1"/>
          </p:nvPr>
        </p:nvSpPr>
        <p:spPr/>
        <p:txBody>
          <a:bodyPr/>
          <a:lstStyle/>
          <a:p>
            <a:pPr eaLnBrk="1" hangingPunct="1"/>
            <a:r>
              <a:rPr lang="en-US" altLang="ko-KR" sz="3200" dirty="0" smtClean="0">
                <a:cs typeface="굴림" pitchFamily="-84" charset="-127"/>
              </a:rPr>
              <a:t> Miracle on the Han</a:t>
            </a:r>
          </a:p>
          <a:p>
            <a:pPr eaLnBrk="1" hangingPunct="1"/>
            <a:r>
              <a:rPr lang="en-US" altLang="ko-KR" sz="3200" dirty="0" smtClean="0">
                <a:cs typeface="굴림" pitchFamily="-84" charset="-127"/>
              </a:rPr>
              <a:t> Resettlement</a:t>
            </a:r>
          </a:p>
          <a:p>
            <a:pPr eaLnBrk="1" hangingPunct="1"/>
            <a:r>
              <a:rPr lang="en-US" altLang="ko-KR" sz="3200" dirty="0" smtClean="0">
                <a:cs typeface="굴림" pitchFamily="-84" charset="-127"/>
              </a:rPr>
              <a:t> Destruction of old social models</a:t>
            </a:r>
          </a:p>
          <a:p>
            <a:pPr eaLnBrk="1" hangingPunct="1"/>
            <a:r>
              <a:rPr lang="en-US" altLang="ko-KR" sz="3200" dirty="0" smtClean="0">
                <a:cs typeface="굴림" pitchFamily="-84" charset="-127"/>
              </a:rPr>
              <a:t> </a:t>
            </a:r>
            <a:r>
              <a:rPr lang="en-US" altLang="ko-KR" sz="3200" dirty="0" err="1" smtClean="0">
                <a:cs typeface="굴림" pitchFamily="-84" charset="-127"/>
              </a:rPr>
              <a:t>Rootlessness</a:t>
            </a:r>
            <a:endParaRPr lang="en-US" altLang="ko-KR" dirty="0" smtClean="0">
              <a:cs typeface="굴림" pitchFamily="-84" charset="-127"/>
            </a:endParaRPr>
          </a:p>
          <a:p>
            <a:pPr eaLnBrk="1" hangingPunct="1">
              <a:buFontTx/>
              <a:buNone/>
            </a:pPr>
            <a:endParaRPr lang="en-US" altLang="ko-KR" dirty="0">
              <a:cs typeface="굴림" pitchFamily="-84" charset="-127"/>
            </a:endParaRPr>
          </a:p>
          <a:p>
            <a:pPr eaLnBrk="1" hangingPunct="1"/>
            <a:endParaRPr lang="ko-KR" altLang="en-US" dirty="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ko-KR" sz="3600">
                <a:cs typeface="굴림" pitchFamily="-84" charset="-127"/>
              </a:rPr>
              <a:t>Late-Twentieth Century Literature</a:t>
            </a:r>
            <a:endParaRPr lang="ko-KR" altLang="en-US" sz="3600">
              <a:cs typeface="굴림" pitchFamily="-84" charset="-127"/>
            </a:endParaRPr>
          </a:p>
        </p:txBody>
      </p:sp>
      <p:sp>
        <p:nvSpPr>
          <p:cNvPr id="26627" name="Rectangle 3"/>
          <p:cNvSpPr>
            <a:spLocks noGrp="1" noChangeArrowheads="1"/>
          </p:cNvSpPr>
          <p:nvPr>
            <p:ph idx="1"/>
          </p:nvPr>
        </p:nvSpPr>
        <p:spPr/>
        <p:txBody>
          <a:bodyPr/>
          <a:lstStyle/>
          <a:p>
            <a:pPr eaLnBrk="1" hangingPunct="1"/>
            <a:r>
              <a:rPr lang="en-US" altLang="ko-KR" sz="3200" dirty="0" smtClean="0">
                <a:cs typeface="굴림" pitchFamily="-84" charset="-127"/>
              </a:rPr>
              <a:t> Miracle on the Han</a:t>
            </a:r>
          </a:p>
          <a:p>
            <a:pPr eaLnBrk="1" hangingPunct="1">
              <a:buFontTx/>
              <a:buNone/>
            </a:pPr>
            <a:endParaRPr lang="en-US" altLang="ko-KR" dirty="0" smtClean="0">
              <a:cs typeface="굴림" pitchFamily="-84" charset="-127"/>
            </a:endParaRPr>
          </a:p>
          <a:p>
            <a:pPr lvl="1" eaLnBrk="1" hangingPunct="1"/>
            <a:r>
              <a:rPr lang="en-US" altLang="ko-KR" sz="2800" dirty="0" smtClean="0">
                <a:cs typeface="굴림" pitchFamily="-84" charset="-127"/>
              </a:rPr>
              <a:t> Seoul</a:t>
            </a:r>
            <a:r>
              <a:rPr lang="en-US" altLang="ko-KR" sz="2800" dirty="0">
                <a:cs typeface="굴림" pitchFamily="-84" charset="-127"/>
              </a:rPr>
              <a:t>, 1964, Winter</a:t>
            </a:r>
          </a:p>
          <a:p>
            <a:pPr lvl="1" eaLnBrk="1" hangingPunct="1">
              <a:buFontTx/>
              <a:buNone/>
            </a:pPr>
            <a:endParaRPr lang="en-US" altLang="ko-KR" sz="2800" dirty="0" smtClean="0">
              <a:cs typeface="굴림" pitchFamily="-84" charset="-127"/>
            </a:endParaRPr>
          </a:p>
          <a:p>
            <a:pPr lvl="1" eaLnBrk="1" hangingPunct="1"/>
            <a:r>
              <a:rPr lang="en-US" altLang="ko-KR" sz="2800" dirty="0" smtClean="0">
                <a:cs typeface="굴림" pitchFamily="-84" charset="-127"/>
              </a:rPr>
              <a:t> A </a:t>
            </a:r>
            <a:r>
              <a:rPr lang="en-US" altLang="ko-KR" sz="2800" dirty="0">
                <a:cs typeface="굴림" pitchFamily="-84" charset="-127"/>
              </a:rPr>
              <a:t>Little Ball Launched by a Dwarf</a:t>
            </a:r>
          </a:p>
          <a:p>
            <a:pPr lvl="1" eaLnBrk="1" hangingPunct="1">
              <a:buFontTx/>
              <a:buNone/>
            </a:pPr>
            <a:endParaRPr lang="en-US" altLang="ko-KR" sz="2800" dirty="0" smtClean="0">
              <a:cs typeface="굴림" pitchFamily="-84" charset="-127"/>
            </a:endParaRPr>
          </a:p>
          <a:p>
            <a:pPr lvl="1" eaLnBrk="1" hangingPunct="1"/>
            <a:r>
              <a:rPr lang="en-US" altLang="ko-KR" sz="2800" dirty="0" smtClean="0">
                <a:cs typeface="굴림" pitchFamily="-84" charset="-127"/>
              </a:rPr>
              <a:t> The Flower with Thirteen Fragrances</a:t>
            </a:r>
          </a:p>
          <a:p>
            <a:pPr eaLnBrk="1" hangingPunct="1">
              <a:buFontTx/>
              <a:buNone/>
            </a:pPr>
            <a:endParaRPr lang="en-US" altLang="ko-KR" dirty="0">
              <a:cs typeface="굴림" pitchFamily="-84" charset="-127"/>
            </a:endParaRPr>
          </a:p>
          <a:p>
            <a:pPr eaLnBrk="1" hangingPunct="1">
              <a:buFontTx/>
              <a:buNone/>
            </a:pPr>
            <a:endParaRPr lang="en-US" altLang="ko-KR" dirty="0">
              <a:cs typeface="굴림" pitchFamily="-84" charset="-127"/>
            </a:endParaRPr>
          </a:p>
          <a:p>
            <a:pPr eaLnBrk="1" hangingPunct="1"/>
            <a:endParaRPr lang="ko-KR" altLang="en-US" dirty="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fade">
                                      <p:cBhvr>
                                        <p:cTn id="10" dur="2000"/>
                                        <p:tgtEl>
                                          <p:spTgt spid="2662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animEffect transition="in" filter="fade">
                                      <p:cBhvr>
                                        <p:cTn id="13" dur="2000"/>
                                        <p:tgtEl>
                                          <p:spTgt spid="2662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7">
                                            <p:txEl>
                                              <p:pRg st="6" end="6"/>
                                            </p:txEl>
                                          </p:spTgt>
                                        </p:tgtEl>
                                        <p:attrNameLst>
                                          <p:attrName>style.visibility</p:attrName>
                                        </p:attrNameLst>
                                      </p:cBhvr>
                                      <p:to>
                                        <p:strVal val="visible"/>
                                      </p:to>
                                    </p:set>
                                    <p:animEffect transition="in" filter="fade">
                                      <p:cBhvr>
                                        <p:cTn id="16" dur="2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ko-KR" sz="3600" i="1">
                <a:cs typeface="굴림" pitchFamily="-84" charset="-127"/>
              </a:rPr>
              <a:t>Yoryu Chakga</a:t>
            </a:r>
            <a:r>
              <a:rPr lang="en-US" altLang="ko-KR" sz="3600">
                <a:cs typeface="굴림" pitchFamily="-84" charset="-127"/>
              </a:rPr>
              <a:t>: The Changing Status of Women Writers</a:t>
            </a:r>
            <a:endParaRPr lang="ko-KR" altLang="en-US" sz="3600">
              <a:cs typeface="굴림" pitchFamily="-84" charset="-127"/>
            </a:endParaRPr>
          </a:p>
        </p:txBody>
      </p:sp>
      <p:sp>
        <p:nvSpPr>
          <p:cNvPr id="27651" name="Rectangle 3"/>
          <p:cNvSpPr>
            <a:spLocks noGrp="1" noChangeArrowheads="1"/>
          </p:cNvSpPr>
          <p:nvPr>
            <p:ph idx="1"/>
          </p:nvPr>
        </p:nvSpPr>
        <p:spPr/>
        <p:txBody>
          <a:bodyPr/>
          <a:lstStyle/>
          <a:p>
            <a:pPr eaLnBrk="1" hangingPunct="1"/>
            <a:r>
              <a:rPr lang="en-US" altLang="ko-KR" sz="3200" dirty="0" smtClean="0">
                <a:cs typeface="굴림" pitchFamily="-84" charset="-127"/>
              </a:rPr>
              <a:t> A </a:t>
            </a:r>
            <a:r>
              <a:rPr lang="en-US" altLang="ko-KR" sz="3200" dirty="0">
                <a:cs typeface="굴림" pitchFamily="-84" charset="-127"/>
              </a:rPr>
              <a:t>Genre unto Themselves:</a:t>
            </a:r>
          </a:p>
          <a:p>
            <a:pPr eaLnBrk="1" hangingPunct="1">
              <a:buFontTx/>
              <a:buNone/>
            </a:pPr>
            <a:r>
              <a:rPr lang="en-US" altLang="ko-KR" dirty="0">
                <a:cs typeface="굴림" pitchFamily="-84" charset="-127"/>
              </a:rPr>
              <a:t>		</a:t>
            </a:r>
            <a:r>
              <a:rPr lang="en-US" altLang="ko-KR" sz="2800" dirty="0">
                <a:cs typeface="굴림" pitchFamily="-84" charset="-127"/>
              </a:rPr>
              <a:t>Women Writers and Segregation</a:t>
            </a:r>
          </a:p>
          <a:p>
            <a:pPr eaLnBrk="1" hangingPunct="1"/>
            <a:endParaRPr lang="en-US" altLang="ko-KR" dirty="0" smtClean="0">
              <a:cs typeface="굴림" pitchFamily="-84" charset="-127"/>
            </a:endParaRPr>
          </a:p>
          <a:p>
            <a:pPr eaLnBrk="1" hangingPunct="1"/>
            <a:r>
              <a:rPr lang="en-US" altLang="ko-KR" sz="3200" dirty="0" smtClean="0">
                <a:cs typeface="굴림" pitchFamily="-84" charset="-127"/>
              </a:rPr>
              <a:t> Turn </a:t>
            </a:r>
            <a:r>
              <a:rPr lang="en-US" altLang="ko-KR" sz="3200" dirty="0">
                <a:cs typeface="굴림" pitchFamily="-84" charset="-127"/>
              </a:rPr>
              <a:t>of the Century: </a:t>
            </a:r>
          </a:p>
          <a:p>
            <a:pPr lvl="1" eaLnBrk="1" hangingPunct="1">
              <a:buFontTx/>
              <a:buNone/>
            </a:pPr>
            <a:r>
              <a:rPr lang="en-US" altLang="ko-KR" dirty="0">
                <a:cs typeface="굴림" pitchFamily="-84" charset="-127"/>
              </a:rPr>
              <a:t>	  </a:t>
            </a:r>
            <a:r>
              <a:rPr lang="en-US" altLang="ko-KR" sz="2800" dirty="0">
                <a:cs typeface="굴림" pitchFamily="-84" charset="-127"/>
              </a:rPr>
              <a:t>Women Writers as the Dominant Force in Korean Literature</a:t>
            </a:r>
          </a:p>
          <a:p>
            <a:pPr eaLnBrk="1" hangingPunct="1"/>
            <a:endParaRPr lang="ko-KR" altLang="en-US" dirty="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2000"/>
                                        <p:tgtEl>
                                          <p:spTgt spid="27651">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제목 1"/>
          <p:cNvSpPr>
            <a:spLocks noGrp="1"/>
          </p:cNvSpPr>
          <p:nvPr>
            <p:ph type="title"/>
          </p:nvPr>
        </p:nvSpPr>
        <p:spPr/>
        <p:txBody>
          <a:bodyPr>
            <a:normAutofit fontScale="90000"/>
          </a:bodyPr>
          <a:lstStyle/>
          <a:p>
            <a:pPr eaLnBrk="1" hangingPunct="1"/>
            <a:r>
              <a:rPr lang="en-US" altLang="ko-KR">
                <a:cs typeface="굴림" pitchFamily="-84" charset="-127"/>
              </a:rPr>
              <a:t>Coming Full Circle: Rescuing Literature From the Nation</a:t>
            </a:r>
            <a:endParaRPr lang="ko-KR" altLang="en-US">
              <a:cs typeface="굴림" pitchFamily="-84" charset="-127"/>
            </a:endParaRPr>
          </a:p>
        </p:txBody>
      </p:sp>
      <p:sp>
        <p:nvSpPr>
          <p:cNvPr id="28675" name="내용 개체 틀 2"/>
          <p:cNvSpPr>
            <a:spLocks noGrp="1"/>
          </p:cNvSpPr>
          <p:nvPr>
            <p:ph idx="1"/>
          </p:nvPr>
        </p:nvSpPr>
        <p:spPr/>
        <p:txBody>
          <a:bodyPr/>
          <a:lstStyle/>
          <a:p>
            <a:pPr eaLnBrk="1" hangingPunct="1"/>
            <a:r>
              <a:rPr lang="en-US" altLang="ko-KR" sz="3200" dirty="0" smtClean="0">
                <a:cs typeface="굴림" pitchFamily="-84" charset="-127"/>
              </a:rPr>
              <a:t> Nationalism </a:t>
            </a:r>
            <a:r>
              <a:rPr lang="en-US" altLang="ko-KR" sz="3200" dirty="0">
                <a:cs typeface="굴림" pitchFamily="-84" charset="-127"/>
              </a:rPr>
              <a:t>in Literary Production</a:t>
            </a:r>
            <a:endParaRPr lang="en-US" altLang="ko-KR" sz="3200" dirty="0" smtClean="0">
              <a:cs typeface="굴림" pitchFamily="-84" charset="-127"/>
            </a:endParaRPr>
          </a:p>
          <a:p>
            <a:pPr eaLnBrk="1" hangingPunct="1"/>
            <a:r>
              <a:rPr lang="en-US" altLang="ko-KR" sz="3200" dirty="0" smtClean="0">
                <a:cs typeface="굴림" pitchFamily="-84" charset="-127"/>
              </a:rPr>
              <a:t> Writers </a:t>
            </a:r>
            <a:r>
              <a:rPr lang="en-US" altLang="ko-KR" sz="3200" dirty="0">
                <a:cs typeface="굴림" pitchFamily="-84" charset="-127"/>
              </a:rPr>
              <a:t>Unbound</a:t>
            </a:r>
            <a:endParaRPr lang="en-US" altLang="ko-KR" sz="3200" dirty="0" smtClean="0">
              <a:cs typeface="굴림" pitchFamily="-84" charset="-127"/>
            </a:endParaRPr>
          </a:p>
          <a:p>
            <a:pPr lvl="1" eaLnBrk="1" hangingPunct="1"/>
            <a:r>
              <a:rPr lang="en-US" altLang="ko-KR" sz="2800" dirty="0" smtClean="0">
                <a:cs typeface="굴림" pitchFamily="-84" charset="-127"/>
              </a:rPr>
              <a:t> Kim Young-ha</a:t>
            </a:r>
          </a:p>
          <a:p>
            <a:pPr lvl="1" eaLnBrk="1" hangingPunct="1"/>
            <a:r>
              <a:rPr lang="en-US" altLang="ko-KR" sz="2800" dirty="0" smtClean="0">
                <a:cs typeface="굴림" pitchFamily="-84" charset="-127"/>
              </a:rPr>
              <a:t> Jung Young-moon</a:t>
            </a:r>
          </a:p>
          <a:p>
            <a:pPr lvl="1" eaLnBrk="1" hangingPunct="1"/>
            <a:r>
              <a:rPr lang="en-US" altLang="ko-KR" sz="2800" dirty="0" smtClean="0">
                <a:cs typeface="굴림" pitchFamily="-84" charset="-127"/>
              </a:rPr>
              <a:t> Pak Min-</a:t>
            </a:r>
            <a:r>
              <a:rPr lang="en-US" altLang="ko-KR" sz="2800" dirty="0" err="1" smtClean="0">
                <a:cs typeface="굴림" pitchFamily="-84" charset="-127"/>
              </a:rPr>
              <a:t>gyu</a:t>
            </a:r>
            <a:endParaRPr lang="en-US" altLang="ko-KR" sz="2800" dirty="0" smtClean="0">
              <a:cs typeface="굴림" pitchFamily="-84" charset="-127"/>
            </a:endParaRPr>
          </a:p>
          <a:p>
            <a:pPr lvl="1" eaLnBrk="1" hangingPunct="1"/>
            <a:r>
              <a:rPr lang="en-US" altLang="ko-KR" sz="2800" dirty="0" smtClean="0">
                <a:cs typeface="굴림" pitchFamily="-84" charset="-127"/>
              </a:rPr>
              <a:t> Kim In-</a:t>
            </a:r>
            <a:r>
              <a:rPr lang="en-US" altLang="ko-KR" sz="2800" dirty="0" err="1" smtClean="0">
                <a:cs typeface="굴림" pitchFamily="-84" charset="-127"/>
              </a:rPr>
              <a:t>sook</a:t>
            </a:r>
            <a:endParaRPr lang="en-US" altLang="ko-KR" sz="2800" dirty="0" smtClean="0">
              <a:cs typeface="굴림" pitchFamily="-84" charset="-127"/>
            </a:endParaRPr>
          </a:p>
          <a:p>
            <a:pPr lvl="1" eaLnBrk="1" hangingPunct="1">
              <a:buNone/>
            </a:pPr>
            <a:endParaRPr lang="en-US" altLang="ko-KR" dirty="0" smtClean="0">
              <a:cs typeface="굴림" pitchFamily="-8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2000"/>
                                        <p:tgtEl>
                                          <p:spTgt spid="286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fade">
                                      <p:cBhvr>
                                        <p:cTn id="18" dur="2000"/>
                                        <p:tgtEl>
                                          <p:spTgt spid="2867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Effect transition="in" filter="fade">
                                      <p:cBhvr>
                                        <p:cTn id="21" dur="2000"/>
                                        <p:tgtEl>
                                          <p:spTgt spid="286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animEffect transition="in" filter="fade">
                                      <p:cBhvr>
                                        <p:cTn id="24" dur="20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normAutofit fontScale="85000" lnSpcReduction="20000"/>
          </a:bodyPr>
          <a:lstStyle/>
          <a:p>
            <a:r>
              <a:rPr lang="en-US" altLang="ko-KR" sz="3200" dirty="0" smtClean="0">
                <a:cs typeface="굴림" pitchFamily="-84" charset="-127"/>
              </a:rPr>
              <a:t> Revisiting Language and Ethnicity</a:t>
            </a:r>
          </a:p>
          <a:p>
            <a:pPr lvl="1"/>
            <a:r>
              <a:rPr lang="en-US" altLang="ko-KR" sz="2800" dirty="0" smtClean="0">
                <a:cs typeface="굴림" pitchFamily="-84" charset="-127"/>
              </a:rPr>
              <a:t>Future Writers</a:t>
            </a:r>
          </a:p>
          <a:p>
            <a:pPr lvl="2"/>
            <a:r>
              <a:rPr lang="en-US" altLang="ko-KR" sz="2800" dirty="0" smtClean="0">
                <a:cs typeface="굴림" pitchFamily="-84" charset="-127"/>
              </a:rPr>
              <a:t>Koreans in English</a:t>
            </a:r>
          </a:p>
          <a:p>
            <a:pPr lvl="2"/>
            <a:r>
              <a:rPr lang="en-US" altLang="ko-KR" sz="2800" dirty="0" smtClean="0">
                <a:cs typeface="굴림" pitchFamily="-84" charset="-127"/>
              </a:rPr>
              <a:t>Others in Korean</a:t>
            </a:r>
            <a:endParaRPr lang="ko-KR" altLang="en-US" sz="2800" dirty="0" smtClean="0">
              <a:cs typeface="굴림" pitchFamily="-84" charset="-127"/>
            </a:endParaRPr>
          </a:p>
          <a:p>
            <a:pPr lvl="2">
              <a:buNone/>
            </a:pPr>
            <a:endParaRPr lang="en-US" altLang="ko-KR" dirty="0" smtClean="0">
              <a:cs typeface="굴림" pitchFamily="-84" charset="-127"/>
            </a:endParaRPr>
          </a:p>
          <a:p>
            <a:r>
              <a:rPr lang="en-US" altLang="ko-KR" sz="3200" dirty="0" smtClean="0">
                <a:cs typeface="굴림" pitchFamily="-84" charset="-127"/>
              </a:rPr>
              <a:t> Internationalization</a:t>
            </a:r>
          </a:p>
          <a:p>
            <a:pPr lvl="1"/>
            <a:r>
              <a:rPr lang="en-US" altLang="ko-KR" sz="3027" dirty="0" smtClean="0">
                <a:cs typeface="굴림" pitchFamily="-84" charset="-127"/>
              </a:rPr>
              <a:t> Nation </a:t>
            </a:r>
            <a:r>
              <a:rPr lang="en-US" altLang="ko-KR" sz="3027" dirty="0" err="1" smtClean="0">
                <a:cs typeface="굴림" pitchFamily="-84" charset="-127"/>
              </a:rPr>
              <a:t>vs</a:t>
            </a:r>
            <a:r>
              <a:rPr lang="en-US" altLang="ko-KR" sz="3027" dirty="0" smtClean="0">
                <a:cs typeface="굴림" pitchFamily="-84" charset="-127"/>
              </a:rPr>
              <a:t> Inter-nation</a:t>
            </a:r>
          </a:p>
          <a:p>
            <a:pPr lvl="2"/>
            <a:r>
              <a:rPr lang="en-US" altLang="ko-KR" sz="3027" dirty="0" smtClean="0">
                <a:cs typeface="굴림" pitchFamily="-84" charset="-127"/>
              </a:rPr>
              <a:t>Nobel Prize</a:t>
            </a:r>
          </a:p>
          <a:p>
            <a:pPr lvl="2"/>
            <a:r>
              <a:rPr lang="en-US" altLang="ko-KR" sz="3027" dirty="0" smtClean="0">
                <a:cs typeface="굴림" pitchFamily="-84" charset="-127"/>
              </a:rPr>
              <a:t>Shin Kyung-</a:t>
            </a:r>
            <a:r>
              <a:rPr lang="en-US" altLang="ko-KR" sz="3027" dirty="0" err="1" smtClean="0">
                <a:cs typeface="굴림" pitchFamily="-84" charset="-127"/>
              </a:rPr>
              <a:t>sook</a:t>
            </a:r>
            <a:endParaRPr lang="en-US" altLang="ko-KR" sz="3027" dirty="0" smtClean="0">
              <a:cs typeface="굴림" pitchFamily="-84" charset="-127"/>
            </a:endParaRPr>
          </a:p>
          <a:p>
            <a:pPr lvl="2"/>
            <a:r>
              <a:rPr lang="en-US" altLang="ko-KR" sz="3027" dirty="0" smtClean="0">
                <a:cs typeface="굴림" pitchFamily="-84" charset="-127"/>
              </a:rPr>
              <a:t>Tension with “national” literature</a:t>
            </a:r>
            <a:endParaRPr lang="ko-KR" altLang="en-US" sz="3027" dirty="0" smtClean="0">
              <a:cs typeface="굴림" pitchFamily="-84" charset="-127"/>
            </a:endParaRPr>
          </a:p>
          <a:p>
            <a:pPr lvl="2">
              <a:buNone/>
            </a:pPr>
            <a:endParaRPr lang="ko-KR" altLang="en-US" dirty="0" smtClean="0">
              <a:cs typeface="굴림" pitchFamily="-84" charset="-127"/>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webicon.jpg"/>
          <p:cNvPicPr>
            <a:picLocks noGrp="1" noChangeAspect="1"/>
          </p:cNvPicPr>
          <p:nvPr>
            <p:ph idx="1"/>
          </p:nvPr>
        </p:nvPicPr>
        <p:blipFill>
          <a:blip r:embed="rId2"/>
          <a:stretch>
            <a:fillRect/>
          </a:stretch>
        </p:blipFill>
        <p:spPr>
          <a:xfrm>
            <a:off x="914400" y="2133600"/>
            <a:ext cx="577596" cy="545507"/>
          </a:xfrm>
        </p:spPr>
      </p:pic>
      <p:sp>
        <p:nvSpPr>
          <p:cNvPr id="2" name="Title 1"/>
          <p:cNvSpPr>
            <a:spLocks noGrp="1"/>
          </p:cNvSpPr>
          <p:nvPr>
            <p:ph type="title"/>
          </p:nvPr>
        </p:nvSpPr>
        <p:spPr/>
        <p:txBody>
          <a:bodyPr/>
          <a:lstStyle/>
          <a:p>
            <a:r>
              <a:rPr lang="en-US" dirty="0" smtClean="0"/>
              <a:t>Find Me</a:t>
            </a:r>
            <a:endParaRPr lang="en-US" dirty="0"/>
          </a:p>
        </p:txBody>
      </p:sp>
      <p:pic>
        <p:nvPicPr>
          <p:cNvPr id="5" name="Picture 4" descr="Untitled-1.jpg"/>
          <p:cNvPicPr>
            <a:picLocks noChangeAspect="1"/>
          </p:cNvPicPr>
          <p:nvPr/>
        </p:nvPicPr>
        <p:blipFill>
          <a:blip r:embed="rId3"/>
          <a:stretch>
            <a:fillRect/>
          </a:stretch>
        </p:blipFill>
        <p:spPr>
          <a:xfrm>
            <a:off x="914400" y="2971800"/>
            <a:ext cx="679875" cy="669084"/>
          </a:xfrm>
          <a:prstGeom prst="rect">
            <a:avLst/>
          </a:prstGeom>
        </p:spPr>
      </p:pic>
      <p:pic>
        <p:nvPicPr>
          <p:cNvPr id="6" name="Picture 5" descr="twitter.jpg"/>
          <p:cNvPicPr>
            <a:picLocks noChangeAspect="1"/>
          </p:cNvPicPr>
          <p:nvPr/>
        </p:nvPicPr>
        <p:blipFill>
          <a:blip r:embed="rId4"/>
          <a:stretch>
            <a:fillRect/>
          </a:stretch>
        </p:blipFill>
        <p:spPr>
          <a:xfrm>
            <a:off x="947928" y="3962400"/>
            <a:ext cx="544068" cy="533400"/>
          </a:xfrm>
          <a:prstGeom prst="rect">
            <a:avLst/>
          </a:prstGeom>
        </p:spPr>
      </p:pic>
      <p:sp>
        <p:nvSpPr>
          <p:cNvPr id="7" name="TextBox 6"/>
          <p:cNvSpPr txBox="1"/>
          <p:nvPr/>
        </p:nvSpPr>
        <p:spPr>
          <a:xfrm>
            <a:off x="1905000" y="2057400"/>
            <a:ext cx="3625912" cy="584776"/>
          </a:xfrm>
          <a:prstGeom prst="rect">
            <a:avLst/>
          </a:prstGeom>
          <a:noFill/>
        </p:spPr>
        <p:txBody>
          <a:bodyPr wrap="none" rtlCol="0">
            <a:spAutoFit/>
          </a:bodyPr>
          <a:lstStyle/>
          <a:p>
            <a:r>
              <a:rPr lang="en-US" sz="3200" dirty="0" smtClean="0"/>
              <a:t>WWW.KTLIT.COM</a:t>
            </a:r>
            <a:endParaRPr lang="en-US" sz="3200" dirty="0"/>
          </a:p>
        </p:txBody>
      </p:sp>
      <p:sp>
        <p:nvSpPr>
          <p:cNvPr id="8" name="TextBox 7"/>
          <p:cNvSpPr txBox="1"/>
          <p:nvPr/>
        </p:nvSpPr>
        <p:spPr>
          <a:xfrm>
            <a:off x="1905000" y="2971800"/>
            <a:ext cx="4579900" cy="584776"/>
          </a:xfrm>
          <a:prstGeom prst="rect">
            <a:avLst/>
          </a:prstGeom>
          <a:noFill/>
        </p:spPr>
        <p:txBody>
          <a:bodyPr wrap="none" rtlCol="0">
            <a:spAutoFit/>
          </a:bodyPr>
          <a:lstStyle/>
          <a:p>
            <a:r>
              <a:rPr lang="en-US" sz="3200" dirty="0" smtClean="0"/>
              <a:t>CHARLES@KTLIT.COM</a:t>
            </a:r>
            <a:endParaRPr lang="en-US" sz="3200" dirty="0"/>
          </a:p>
        </p:txBody>
      </p:sp>
      <p:sp>
        <p:nvSpPr>
          <p:cNvPr id="9" name="TextBox 8"/>
          <p:cNvSpPr txBox="1"/>
          <p:nvPr/>
        </p:nvSpPr>
        <p:spPr>
          <a:xfrm>
            <a:off x="1981200" y="3886200"/>
            <a:ext cx="1668245" cy="584776"/>
          </a:xfrm>
          <a:prstGeom prst="rect">
            <a:avLst/>
          </a:prstGeom>
          <a:noFill/>
        </p:spPr>
        <p:txBody>
          <a:bodyPr wrap="none" rtlCol="0">
            <a:spAutoFit/>
          </a:bodyPr>
          <a:lstStyle/>
          <a:p>
            <a:r>
              <a:rPr lang="en-US" sz="3200" dirty="0" smtClean="0"/>
              <a:t>@KTLIT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pPr eaLnBrk="1" hangingPunct="1">
              <a:defRPr/>
            </a:pPr>
            <a:r>
              <a:rPr lang="en-US">
                <a:ea typeface="+mj-ea"/>
                <a:cs typeface="+mj-cs"/>
              </a:rPr>
              <a:t>Korean Confucianism</a:t>
            </a:r>
          </a:p>
        </p:txBody>
      </p:sp>
      <p:sp>
        <p:nvSpPr>
          <p:cNvPr id="60419" name="Content Placeholder 2"/>
          <p:cNvSpPr>
            <a:spLocks noGrp="1"/>
          </p:cNvSpPr>
          <p:nvPr>
            <p:ph idx="1"/>
          </p:nvPr>
        </p:nvSpPr>
        <p:spPr>
          <a:xfrm>
            <a:off x="685800" y="1219200"/>
            <a:ext cx="7772400" cy="3505200"/>
          </a:xfrm>
        </p:spPr>
        <p:txBody>
          <a:bodyPr/>
          <a:lstStyle/>
          <a:p>
            <a:pPr eaLnBrk="1" hangingPunct="1"/>
            <a:r>
              <a:rPr lang="en-US" sz="3200" dirty="0" smtClean="0"/>
              <a:t> </a:t>
            </a:r>
            <a:r>
              <a:rPr lang="en-US" sz="3200" dirty="0" err="1" smtClean="0"/>
              <a:t>Joseon</a:t>
            </a:r>
            <a:r>
              <a:rPr lang="en-US" sz="3200" dirty="0" smtClean="0"/>
              <a:t> </a:t>
            </a:r>
            <a:r>
              <a:rPr lang="en-US" sz="3200" dirty="0"/>
              <a:t>dynasty promoted Confucian philosophies as national </a:t>
            </a:r>
            <a:r>
              <a:rPr lang="en-US" sz="3200" dirty="0" smtClean="0"/>
              <a:t>philosophy</a:t>
            </a:r>
            <a:r>
              <a:rPr lang="en-US" sz="2700" dirty="0" smtClean="0"/>
              <a:t>.</a:t>
            </a:r>
          </a:p>
          <a:p>
            <a:pPr eaLnBrk="1" hangingPunct="1"/>
            <a:r>
              <a:rPr lang="en-US" sz="3200" dirty="0" smtClean="0"/>
              <a:t> Intellectual Achievement</a:t>
            </a:r>
          </a:p>
          <a:p>
            <a:pPr eaLnBrk="1" hangingPunct="1"/>
            <a:r>
              <a:rPr lang="en-US" sz="3200" dirty="0" smtClean="0"/>
              <a:t>‘Proper’ Social Structure </a:t>
            </a:r>
            <a:endParaRPr lang="en-US" sz="3200" dirty="0"/>
          </a:p>
        </p:txBody>
      </p:sp>
      <p:pic>
        <p:nvPicPr>
          <p:cNvPr id="60420" name="Picture 2" descr="국제문화행사 종묘대제 사진"/>
          <p:cNvPicPr>
            <a:picLocks noChangeAspect="1" noChangeArrowheads="1"/>
          </p:cNvPicPr>
          <p:nvPr/>
        </p:nvPicPr>
        <p:blipFill>
          <a:blip r:embed="rId3"/>
          <a:srcRect/>
          <a:stretch>
            <a:fillRect/>
          </a:stretch>
        </p:blipFill>
        <p:spPr bwMode="auto">
          <a:xfrm>
            <a:off x="5486400" y="4640262"/>
            <a:ext cx="3733800" cy="2293938"/>
          </a:xfrm>
          <a:prstGeom prst="rect">
            <a:avLst/>
          </a:prstGeom>
          <a:noFill/>
          <a:ln w="9525">
            <a:noFill/>
            <a:miter lim="800000"/>
            <a:headEnd/>
            <a:tailEnd/>
          </a:ln>
        </p:spPr>
      </p:pic>
      <p:sp>
        <p:nvSpPr>
          <p:cNvPr id="5" name="Rectangle 4"/>
          <p:cNvSpPr/>
          <p:nvPr/>
        </p:nvSpPr>
        <p:spPr>
          <a:xfrm>
            <a:off x="0" y="6488668"/>
            <a:ext cx="7848600" cy="369332"/>
          </a:xfrm>
          <a:prstGeom prst="rect">
            <a:avLst/>
          </a:prstGeom>
        </p:spPr>
        <p:txBody>
          <a:bodyPr wrap="square">
            <a:spAutoFit/>
          </a:bodyPr>
          <a:lstStyle/>
          <a:p>
            <a:r>
              <a:rPr lang="en-US" dirty="0" err="1" smtClean="0"/>
              <a:t>www.sejongculturalsociety.org/mediafiles/resources/korea.ppt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TAOISM</a:t>
            </a:r>
            <a:endParaRPr lang="en-US" dirty="0"/>
          </a:p>
        </p:txBody>
      </p:sp>
      <p:sp>
        <p:nvSpPr>
          <p:cNvPr id="3" name="Content Placeholder 2"/>
          <p:cNvSpPr>
            <a:spLocks noGrp="1"/>
          </p:cNvSpPr>
          <p:nvPr>
            <p:ph idx="1"/>
          </p:nvPr>
        </p:nvSpPr>
        <p:spPr/>
        <p:txBody>
          <a:bodyPr>
            <a:noAutofit/>
          </a:bodyPr>
          <a:lstStyle/>
          <a:p>
            <a:r>
              <a:rPr lang="en-US" sz="3200" dirty="0" smtClean="0"/>
              <a:t> I</a:t>
            </a:r>
            <a:r>
              <a:rPr sz="3200" dirty="0" smtClean="0"/>
              <a:t>ntroduced to </a:t>
            </a:r>
            <a:r>
              <a:rPr sz="3200" b="1" dirty="0" smtClean="0">
                <a:hlinkClick r:id="rId2" tooltip="Korea"/>
              </a:rPr>
              <a:t>Korea</a:t>
            </a:r>
            <a:r>
              <a:rPr sz="3200" dirty="0" smtClean="0"/>
              <a:t> from </a:t>
            </a:r>
            <a:r>
              <a:rPr sz="3200" dirty="0" smtClean="0">
                <a:hlinkClick r:id="rId3" tooltip="China"/>
              </a:rPr>
              <a:t>China</a:t>
            </a:r>
            <a:r>
              <a:rPr sz="3200" dirty="0" smtClean="0"/>
              <a:t> during the </a:t>
            </a:r>
            <a:r>
              <a:rPr sz="3200" dirty="0" smtClean="0">
                <a:hlinkClick r:id="rId4" tooltip="Three Kingdoms of Korea"/>
              </a:rPr>
              <a:t>Three Kingdoms</a:t>
            </a:r>
            <a:endParaRPr lang="en-US" sz="3200" dirty="0" smtClean="0"/>
          </a:p>
          <a:p>
            <a:r>
              <a:rPr lang="en-US" sz="3200" dirty="0" smtClean="0"/>
              <a:t> G</a:t>
            </a:r>
            <a:r>
              <a:rPr sz="3200" dirty="0" smtClean="0"/>
              <a:t>reatest popularity during </a:t>
            </a:r>
            <a:r>
              <a:rPr sz="3200" dirty="0" smtClean="0">
                <a:hlinkClick r:id="rId5" tooltip="Goryeo Dynasty"/>
              </a:rPr>
              <a:t>Goryeo</a:t>
            </a:r>
            <a:endParaRPr lang="en-US" sz="3200" dirty="0" smtClean="0"/>
          </a:p>
          <a:p>
            <a:r>
              <a:rPr sz="3200" dirty="0" smtClean="0"/>
              <a:t> </a:t>
            </a:r>
            <a:r>
              <a:rPr lang="en-US" sz="3200" dirty="0" smtClean="0"/>
              <a:t>Remains </a:t>
            </a:r>
            <a:r>
              <a:rPr sz="3200" dirty="0" smtClean="0"/>
              <a:t>a minor but significant element of Korean thought</a:t>
            </a:r>
            <a:r>
              <a:rPr lang="en-US" sz="3200" dirty="0" smtClean="0"/>
              <a:t> and integrates with animism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a typeface="+mj-ea"/>
                <a:cs typeface="+mj-cs"/>
              </a:rPr>
              <a:t>Korean Christianity</a:t>
            </a:r>
          </a:p>
        </p:txBody>
      </p:sp>
      <p:sp>
        <p:nvSpPr>
          <p:cNvPr id="3" name="Content Placeholder 2"/>
          <p:cNvSpPr>
            <a:spLocks noGrp="1"/>
          </p:cNvSpPr>
          <p:nvPr>
            <p:ph idx="1"/>
          </p:nvPr>
        </p:nvSpPr>
        <p:spPr>
          <a:xfrm>
            <a:off x="609600" y="1371600"/>
            <a:ext cx="8153400" cy="5029200"/>
          </a:xfrm>
        </p:spPr>
        <p:txBody>
          <a:bodyPr>
            <a:normAutofit lnSpcReduction="10000"/>
          </a:bodyPr>
          <a:lstStyle/>
          <a:p>
            <a:pPr eaLnBrk="1" hangingPunct="1">
              <a:lnSpc>
                <a:spcPct val="90000"/>
              </a:lnSpc>
            </a:pPr>
            <a:r>
              <a:rPr lang="en-US" sz="3200" dirty="0" smtClean="0"/>
              <a:t> Catholicism  imported </a:t>
            </a:r>
            <a:r>
              <a:rPr lang="en-US" sz="3200" dirty="0"/>
              <a:t>into Korea by</a:t>
            </a:r>
            <a:r>
              <a:rPr lang="en-US" sz="3200" dirty="0" smtClean="0"/>
              <a:t> </a:t>
            </a:r>
            <a:br>
              <a:rPr lang="en-US" sz="3200" dirty="0" smtClean="0"/>
            </a:br>
            <a:r>
              <a:rPr lang="en-US" sz="3200" dirty="0" smtClean="0"/>
              <a:t>Korean </a:t>
            </a:r>
            <a:r>
              <a:rPr lang="en-US" sz="3200" dirty="0"/>
              <a:t>scholar, Yi </a:t>
            </a:r>
            <a:r>
              <a:rPr lang="en-US" sz="3200" dirty="0" err="1"/>
              <a:t>Seung-hun</a:t>
            </a:r>
            <a:r>
              <a:rPr lang="en-US" sz="3200" dirty="0"/>
              <a:t>, who was baptized while visiting China.</a:t>
            </a:r>
            <a:endParaRPr lang="en-US" sz="3200" dirty="0" smtClean="0"/>
          </a:p>
          <a:p>
            <a:pPr eaLnBrk="1" hangingPunct="1">
              <a:lnSpc>
                <a:spcPct val="90000"/>
              </a:lnSpc>
            </a:pPr>
            <a:r>
              <a:rPr lang="en-US" sz="3200" dirty="0" smtClean="0"/>
              <a:t> Protestant </a:t>
            </a:r>
            <a:r>
              <a:rPr lang="en-US" sz="3200" dirty="0"/>
              <a:t>missionaries came</a:t>
            </a:r>
            <a:r>
              <a:rPr lang="en-US" sz="3200" dirty="0" smtClean="0"/>
              <a:t> during </a:t>
            </a:r>
            <a:r>
              <a:rPr lang="en-US" sz="3200" dirty="0"/>
              <a:t>Japanese rule in</a:t>
            </a:r>
            <a:r>
              <a:rPr lang="en-US" sz="3200" dirty="0" smtClean="0"/>
              <a:t> early </a:t>
            </a:r>
            <a:r>
              <a:rPr lang="en-US" sz="3200" dirty="0"/>
              <a:t>20</a:t>
            </a:r>
            <a:r>
              <a:rPr lang="en-US" sz="3200" baseline="30000" dirty="0"/>
              <a:t>th</a:t>
            </a:r>
            <a:r>
              <a:rPr lang="en-US" sz="3200" dirty="0"/>
              <a:t> century. </a:t>
            </a:r>
          </a:p>
          <a:p>
            <a:pPr lvl="1" eaLnBrk="1" hangingPunct="1">
              <a:lnSpc>
                <a:spcPct val="90000"/>
              </a:lnSpc>
            </a:pPr>
            <a:r>
              <a:rPr lang="en-US" sz="2800" dirty="0">
                <a:ea typeface="ＭＳ Ｐゴシック" pitchFamily="-84" charset="-128"/>
              </a:rPr>
              <a:t>Dedicated to higher education and health care</a:t>
            </a:r>
            <a:endParaRPr lang="en-US" sz="2800" dirty="0" smtClean="0">
              <a:ea typeface="ＭＳ Ｐゴシック" pitchFamily="-84" charset="-128"/>
            </a:endParaRPr>
          </a:p>
          <a:p>
            <a:pPr eaLnBrk="1" hangingPunct="1">
              <a:lnSpc>
                <a:spcPct val="90000"/>
              </a:lnSpc>
            </a:pPr>
            <a:r>
              <a:rPr lang="en-US" sz="3200" dirty="0" smtClean="0"/>
              <a:t> Catholics </a:t>
            </a:r>
            <a:r>
              <a:rPr lang="en-US" sz="3200" dirty="0"/>
              <a:t>and </a:t>
            </a:r>
            <a:r>
              <a:rPr lang="en-US" sz="3200" dirty="0" smtClean="0"/>
              <a:t>Protestants live in </a:t>
            </a:r>
            <a:r>
              <a:rPr lang="en-US" sz="3200" dirty="0"/>
              <a:t>urban areas and often</a:t>
            </a:r>
            <a:r>
              <a:rPr lang="en-US" sz="3200" dirty="0" smtClean="0"/>
              <a:t> have higher education </a:t>
            </a:r>
            <a:r>
              <a:rPr lang="en-US" sz="3200" dirty="0"/>
              <a:t>levels</a:t>
            </a:r>
            <a:r>
              <a:rPr lang="en-US" sz="3200" dirty="0" smtClean="0"/>
              <a:t>.</a:t>
            </a:r>
          </a:p>
          <a:p>
            <a:pPr eaLnBrk="1" hangingPunct="1">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add up to?</a:t>
            </a:r>
            <a:endParaRPr lang="en-US" dirty="0"/>
          </a:p>
        </p:txBody>
      </p:sp>
      <p:sp>
        <p:nvSpPr>
          <p:cNvPr id="3" name="Content Placeholder 2"/>
          <p:cNvSpPr>
            <a:spLocks noGrp="1"/>
          </p:cNvSpPr>
          <p:nvPr>
            <p:ph idx="1"/>
          </p:nvPr>
        </p:nvSpPr>
        <p:spPr/>
        <p:txBody>
          <a:bodyPr>
            <a:normAutofit/>
          </a:bodyPr>
          <a:lstStyle/>
          <a:p>
            <a:r>
              <a:rPr lang="en-US" sz="3200" dirty="0" smtClean="0"/>
              <a:t> Balance between emotionalism and control</a:t>
            </a:r>
          </a:p>
          <a:p>
            <a:r>
              <a:rPr lang="en-US" sz="3200" dirty="0" smtClean="0"/>
              <a:t> Substantial tension between beliefs across time and proximally</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Barriers Does this Create?</a:t>
            </a:r>
            <a:endParaRPr lang="en-US" dirty="0"/>
          </a:p>
        </p:txBody>
      </p:sp>
      <p:sp>
        <p:nvSpPr>
          <p:cNvPr id="3" name="Content Placeholder 2"/>
          <p:cNvSpPr>
            <a:spLocks noGrp="1"/>
          </p:cNvSpPr>
          <p:nvPr>
            <p:ph idx="1"/>
          </p:nvPr>
        </p:nvSpPr>
        <p:spPr>
          <a:xfrm>
            <a:off x="498474" y="1600200"/>
            <a:ext cx="7556313" cy="5029200"/>
          </a:xfrm>
        </p:spPr>
        <p:txBody>
          <a:bodyPr>
            <a:normAutofit fontScale="70000" lnSpcReduction="20000"/>
          </a:bodyPr>
          <a:lstStyle/>
          <a:p>
            <a:r>
              <a:rPr lang="en-US" sz="4571" dirty="0" smtClean="0"/>
              <a:t> Flat Affect (High Context)</a:t>
            </a:r>
          </a:p>
          <a:p>
            <a:r>
              <a:rPr lang="en-US" sz="4571" dirty="0" smtClean="0"/>
              <a:t> Little Agency (Socially Determined)</a:t>
            </a:r>
          </a:p>
          <a:p>
            <a:r>
              <a:rPr lang="en-US" sz="4571" dirty="0" smtClean="0"/>
              <a:t> </a:t>
            </a:r>
            <a:r>
              <a:rPr lang="en-US" sz="4571" dirty="0" err="1" smtClean="0"/>
              <a:t>Gatekeeping</a:t>
            </a:r>
            <a:r>
              <a:rPr lang="en-US" sz="4571" dirty="0" smtClean="0"/>
              <a:t> (Current Manifestation)</a:t>
            </a:r>
          </a:p>
          <a:p>
            <a:r>
              <a:rPr lang="en-US" sz="4571" dirty="0" smtClean="0"/>
              <a:t> Awesome Trauma Levels</a:t>
            </a:r>
            <a:endParaRPr lang="en-US" sz="4571" b="1" dirty="0" smtClean="0"/>
          </a:p>
          <a:p>
            <a:r>
              <a:rPr lang="en-US" sz="4571" b="1" dirty="0" smtClean="0"/>
              <a:t> </a:t>
            </a:r>
            <a:r>
              <a:rPr lang="en-US" sz="4571" dirty="0" smtClean="0"/>
              <a:t>Didacticism</a:t>
            </a:r>
          </a:p>
          <a:p>
            <a:r>
              <a:rPr lang="en-US" sz="4571" b="1" dirty="0" smtClean="0"/>
              <a:t> </a:t>
            </a:r>
            <a:r>
              <a:rPr lang="en-US" sz="4571" dirty="0" smtClean="0"/>
              <a:t>Little interest in character motivation</a:t>
            </a:r>
          </a:p>
          <a:p>
            <a:r>
              <a:rPr lang="en-US" sz="4571" dirty="0" smtClean="0"/>
              <a:t> Plots less important than message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341</TotalTime>
  <Words>2186</Words>
  <Application>Microsoft Macintosh PowerPoint</Application>
  <PresentationFormat>On-screen Show (4:3)</PresentationFormat>
  <Paragraphs>257</Paragraphs>
  <Slides>48</Slides>
  <Notes>5</Notes>
  <HiddenSlides>0</HiddenSlides>
  <MMClips>1</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Advantage</vt:lpstr>
      <vt:lpstr>Korean Literature Influences &amp; History</vt:lpstr>
      <vt:lpstr>INFLUENCES</vt:lpstr>
      <vt:lpstr>Korean Shamanism</vt:lpstr>
      <vt:lpstr>Korean Buddhism</vt:lpstr>
      <vt:lpstr>Korean Confucianism</vt:lpstr>
      <vt:lpstr>TAOISM</vt:lpstr>
      <vt:lpstr>Korean Christianity</vt:lpstr>
      <vt:lpstr>What does it add up to?</vt:lpstr>
      <vt:lpstr>What Barriers Does this Create?</vt:lpstr>
      <vt:lpstr>Bad Translation</vt:lpstr>
      <vt:lpstr>LITERATURE – DIVIDING LINES</vt:lpstr>
      <vt:lpstr>LITERATURE – DIVIDING LANGUAGES</vt:lpstr>
      <vt:lpstr>LITERATURE – DIVIDING RELIGIONS</vt:lpstr>
      <vt:lpstr>LITERATURE – DIVIDING LINES</vt:lpstr>
      <vt:lpstr>LITERATURE – DIVIDING LINES</vt:lpstr>
      <vt:lpstr>Why include oral/song content?</vt:lpstr>
      <vt:lpstr>Korea’s Classical Poetry</vt:lpstr>
      <vt:lpstr>Hyangga</vt:lpstr>
      <vt:lpstr>Requiem for My Sister (Weolmyeong)</vt:lpstr>
      <vt:lpstr>Koryo Kasa</vt:lpstr>
      <vt:lpstr>The Manjeoncheun </vt:lpstr>
      <vt:lpstr>Sijo</vt:lpstr>
      <vt:lpstr>Yi Sun-sin</vt:lpstr>
      <vt:lpstr>Joseon Kasa</vt:lpstr>
      <vt:lpstr>Kasa</vt:lpstr>
      <vt:lpstr>Pansori</vt:lpstr>
      <vt:lpstr>Classical Prose</vt:lpstr>
      <vt:lpstr>Korean Alphabet: Hangul </vt:lpstr>
      <vt:lpstr>KOREAN CLASSICAL LIT</vt:lpstr>
      <vt:lpstr>ONCE MORE: INFLUENCES^^</vt:lpstr>
      <vt:lpstr>GENRES</vt:lpstr>
      <vt:lpstr>Lyric</vt:lpstr>
      <vt:lpstr>Narrative</vt:lpstr>
      <vt:lpstr>Dramatic</vt:lpstr>
      <vt:lpstr>Didactic</vt:lpstr>
      <vt:lpstr>Kim Sat-gat (Sakkat)</vt:lpstr>
      <vt:lpstr>Enlightenment</vt:lpstr>
      <vt:lpstr>Summary of Classical Trends</vt:lpstr>
      <vt:lpstr>The Death of the Yangban</vt:lpstr>
      <vt:lpstr>Early Colonialism</vt:lpstr>
      <vt:lpstr>1935-1945: The “Dark” Years</vt:lpstr>
      <vt:lpstr>1945-1960s: Liberation, Division, and War</vt:lpstr>
      <vt:lpstr>Late-Twentieth Century Literature</vt:lpstr>
      <vt:lpstr>Late-Twentieth Century Literature</vt:lpstr>
      <vt:lpstr>Yoryu Chakga: The Changing Status of Women Writers</vt:lpstr>
      <vt:lpstr>Coming Full Circle: Rescuing Literature From the Nation</vt:lpstr>
      <vt:lpstr>The Future</vt:lpstr>
      <vt:lpstr>Find Me</vt:lpstr>
    </vt:vector>
  </TitlesOfParts>
  <Company>Dongguk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Literature</dc:title>
  <dc:creator>Charles Montgomery</dc:creator>
  <cp:lastModifiedBy>Charles Montgomery</cp:lastModifiedBy>
  <cp:revision>209</cp:revision>
  <dcterms:created xsi:type="dcterms:W3CDTF">2013-03-31T03:21:42Z</dcterms:created>
  <dcterms:modified xsi:type="dcterms:W3CDTF">2013-03-31T03:22:00Z</dcterms:modified>
</cp:coreProperties>
</file>