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0"/>
  </p:notesMasterIdLst>
  <p:sldIdLst>
    <p:sldId id="325" r:id="rId2"/>
    <p:sldId id="256" r:id="rId3"/>
    <p:sldId id="324" r:id="rId4"/>
    <p:sldId id="297" r:id="rId5"/>
    <p:sldId id="320" r:id="rId6"/>
    <p:sldId id="321" r:id="rId7"/>
    <p:sldId id="310" r:id="rId8"/>
    <p:sldId id="293" r:id="rId9"/>
    <p:sldId id="295" r:id="rId10"/>
    <p:sldId id="316" r:id="rId11"/>
    <p:sldId id="298" r:id="rId12"/>
    <p:sldId id="296" r:id="rId13"/>
    <p:sldId id="299" r:id="rId14"/>
    <p:sldId id="317" r:id="rId15"/>
    <p:sldId id="306" r:id="rId16"/>
    <p:sldId id="311" r:id="rId17"/>
    <p:sldId id="308" r:id="rId18"/>
    <p:sldId id="318" r:id="rId19"/>
    <p:sldId id="313" r:id="rId20"/>
    <p:sldId id="303" r:id="rId21"/>
    <p:sldId id="304" r:id="rId22"/>
    <p:sldId id="305" r:id="rId23"/>
    <p:sldId id="312" r:id="rId24"/>
    <p:sldId id="319" r:id="rId25"/>
    <p:sldId id="322" r:id="rId26"/>
    <p:sldId id="315" r:id="rId27"/>
    <p:sldId id="323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DB44-9AA0-BF49-9261-5A74A182139B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2F141-6410-4E4D-9409-3EB257C94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F141-6410-4E4D-9409-3EB257C94BA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F66A2F-B8F7-DD47-B85D-CC01E821E1B1}" type="datetimeFigureOut">
              <a:rPr lang="en-US" smtClean="0"/>
              <a:pPr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8AE710D-0619-4148-BB3C-2E24D0CD2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kr/url?sa=t&amp;rct=j&amp;q=&amp;esrc=s&amp;source=web&amp;cd=2&amp;cad=rja&amp;ved=0CDcQFjAB&amp;url=http://hompi.sogang.ac.kr/anthony/CraneEng.pdf&amp;ei=zY1SUenKLYykigeK04DIDQ&amp;usg=AFQjCNFtOb9MCYvkR576nRF48-di-y-9wA&amp;bvm=bv.44342787,d.aG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lit.com/korean-literature/the-all-modern-korean-literature-in-translation-online-project" TargetMode="External"/><Relationship Id="rId4" Type="http://schemas.openxmlformats.org/officeDocument/2006/relationships/hyperlink" Target="http://hompi.sogang.ac.kr/anthony/" TargetMode="External"/><Relationship Id="rId5" Type="http://schemas.openxmlformats.org/officeDocument/2006/relationships/hyperlink" Target="http://www.ekoreajournal.net/main/index.htm" TargetMode="External"/><Relationship Id="rId6" Type="http://schemas.openxmlformats.org/officeDocument/2006/relationships/hyperlink" Target="http://eng.klti.or.kr/e_main.do" TargetMode="External"/><Relationship Id="rId7" Type="http://schemas.openxmlformats.org/officeDocument/2006/relationships/hyperlink" Target="http://WWW.KTLIT.COM" TargetMode="External"/><Relationship Id="rId8" Type="http://schemas.openxmlformats.org/officeDocument/2006/relationships/hyperlink" Target="http://www.youtube.com/koreanfil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harlesmontgomery/Desktop/korean%20lecture/Presentation/The%20Road%20to%20Sampo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pi.sogang.ac.kr/anthony/klt/98april/hyonchingon.htm" TargetMode="External"/><Relationship Id="rId3" Type="http://schemas.openxmlformats.org/officeDocument/2006/relationships/hyperlink" Target="http://www.ekoreajournal.net/issue/view_pop.htm?Idx=204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Recommended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 Heartless (Yi </a:t>
            </a:r>
            <a:r>
              <a:rPr lang="en-US" sz="3200" dirty="0" err="1" smtClean="0"/>
              <a:t>Kwang-su</a:t>
            </a:r>
            <a:r>
              <a:rPr lang="en-US" sz="32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 – first “modern” novel  Cons – old style, didactic</a:t>
            </a:r>
          </a:p>
          <a:p>
            <a:r>
              <a:rPr lang="en-US" sz="3200" dirty="0" smtClean="0"/>
              <a:t> Three Generations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 – exhaustive                    Cons – exhaustive^^</a:t>
            </a:r>
          </a:p>
          <a:p>
            <a:r>
              <a:rPr lang="en-US" sz="3200" dirty="0" smtClean="0"/>
              <a:t> A Society that Drives You to Drink </a:t>
            </a:r>
            <a:r>
              <a:rPr lang="en-US" sz="3459" dirty="0" smtClean="0"/>
              <a:t>(</a:t>
            </a:r>
            <a:r>
              <a:rPr sz="3459" dirty="0" smtClean="0"/>
              <a:t>Hyon Chin-gon</a:t>
            </a:r>
            <a:r>
              <a:rPr lang="en-US" sz="3459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 – excellent outline         Cons – maudlin</a:t>
            </a:r>
          </a:p>
          <a:p>
            <a:r>
              <a:rPr lang="en-US" sz="3200" dirty="0" smtClean="0"/>
              <a:t> Wings (Yi Sang)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 – evocative, modern      Cons – modern^^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Period (1945-Present)</a:t>
            </a:r>
            <a:br>
              <a:rPr lang="en-US" dirty="0" smtClean="0"/>
            </a:br>
            <a:r>
              <a:rPr lang="en-US" sz="3200" dirty="0" smtClean="0"/>
              <a:t>Work Discussed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Hwang Sun-</a:t>
            </a:r>
            <a:r>
              <a:rPr lang="en-US" sz="3200" dirty="0" err="1" smtClean="0"/>
              <a:t>won’s</a:t>
            </a:r>
            <a:r>
              <a:rPr lang="en-US" sz="3200" dirty="0" smtClean="0"/>
              <a:t> </a:t>
            </a:r>
            <a:r>
              <a:rPr lang="en-US" sz="3200" i="1" dirty="0" smtClean="0">
                <a:hlinkClick r:id="rId2"/>
              </a:rPr>
              <a:t>Cranes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2800" dirty="0" smtClean="0"/>
              <a:t>in </a:t>
            </a:r>
            <a:r>
              <a:rPr lang="en-US" sz="2800" b="1" dirty="0" smtClean="0"/>
              <a:t>Lost Souls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Hwang Sun-won: Korea’s Dickens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 Born March 26, 1915 </a:t>
            </a:r>
          </a:p>
          <a:p>
            <a:r>
              <a:rPr lang="en-US" sz="3600" dirty="0" smtClean="0"/>
              <a:t> Died September 14, 2000</a:t>
            </a:r>
          </a:p>
          <a:p>
            <a:r>
              <a:rPr lang="en-US" sz="3600" dirty="0" smtClean="0"/>
              <a:t> Writer, novelist, and poet</a:t>
            </a:r>
          </a:p>
          <a:p>
            <a:r>
              <a:rPr lang="en-US" sz="3600" dirty="0" smtClean="0"/>
              <a:t> Began in Colonial Period</a:t>
            </a:r>
          </a:p>
          <a:p>
            <a:r>
              <a:rPr lang="en-US" sz="3600" dirty="0" smtClean="0"/>
              <a:t> Refused to write in </a:t>
            </a:r>
            <a:br>
              <a:rPr lang="en-US" sz="3600" dirty="0" smtClean="0"/>
            </a:br>
            <a:r>
              <a:rPr lang="en-US" sz="3600" dirty="0" smtClean="0"/>
              <a:t>Japanese – went </a:t>
            </a:r>
            <a:br>
              <a:rPr lang="en-US" sz="3600" dirty="0" smtClean="0"/>
            </a:br>
            <a:r>
              <a:rPr lang="en-US" sz="3600" dirty="0" smtClean="0"/>
              <a:t>underground   </a:t>
            </a:r>
            <a:endParaRPr lang="en-US" sz="3600" dirty="0"/>
          </a:p>
        </p:txBody>
      </p:sp>
      <p:pic>
        <p:nvPicPr>
          <p:cNvPr id="4" name="Picture 3" descr="HwangSunW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72" y="2590800"/>
            <a:ext cx="298712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Hwang Sun-won: Cranes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Crane is a symbol for Korean people</a:t>
            </a:r>
          </a:p>
          <a:p>
            <a:r>
              <a:rPr lang="en-US" sz="3200" dirty="0" smtClean="0"/>
              <a:t> </a:t>
            </a:r>
            <a:r>
              <a:rPr sz="3200" dirty="0" smtClean="0"/>
              <a:t>Songsam</a:t>
            </a:r>
            <a:r>
              <a:rPr lang="en-US" sz="3200" dirty="0" smtClean="0"/>
              <a:t> and </a:t>
            </a:r>
            <a:r>
              <a:rPr sz="3200" dirty="0" smtClean="0"/>
              <a:t>Tokchae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Tokchae</a:t>
            </a:r>
            <a:r>
              <a:rPr lang="en-US" sz="3200" dirty="0" smtClean="0"/>
              <a:t> was a communist</a:t>
            </a:r>
          </a:p>
          <a:p>
            <a:r>
              <a:rPr lang="en-US" sz="3200" dirty="0" smtClean="0"/>
              <a:t> As boys they tied up then let a crane free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Songsam</a:t>
            </a:r>
            <a:r>
              <a:rPr lang="en-US" sz="3200" dirty="0" smtClean="0"/>
              <a:t> does the same for </a:t>
            </a:r>
            <a:r>
              <a:rPr lang="en-US" sz="3200" dirty="0" err="1" smtClean="0"/>
              <a:t>Tokchae</a:t>
            </a:r>
            <a:r>
              <a:rPr lang="en-US" sz="3200" dirty="0" smtClean="0"/>
              <a:t>.</a:t>
            </a:r>
            <a:r>
              <a:rPr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Recommended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 Cranes </a:t>
            </a:r>
            <a:r>
              <a:rPr lang="en-US" sz="3200" b="1" i="1" dirty="0" smtClean="0"/>
              <a:t>(Hwang Sun-won)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800" dirty="0" smtClean="0"/>
              <a:t>in </a:t>
            </a:r>
            <a:r>
              <a:rPr lang="en-US" sz="1800" b="1" dirty="0" smtClean="0"/>
              <a:t>Lost Souls </a:t>
            </a:r>
          </a:p>
          <a:p>
            <a:r>
              <a:rPr lang="en-US" dirty="0" smtClean="0"/>
              <a:t> </a:t>
            </a:r>
            <a:r>
              <a:rPr lang="en-US" sz="3200" b="1" dirty="0" smtClean="0"/>
              <a:t>An Appointment With My Brother </a:t>
            </a:r>
            <a:r>
              <a:rPr lang="en-US" sz="3200" dirty="0" smtClean="0"/>
              <a:t>(Yi </a:t>
            </a:r>
            <a:r>
              <a:rPr lang="en-US" sz="3200" dirty="0" err="1" smtClean="0"/>
              <a:t>Mun-yol</a:t>
            </a:r>
            <a:r>
              <a:rPr lang="en-US" sz="3200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smtClean="0"/>
              <a:t>Portable Library of Korean Literature</a:t>
            </a:r>
          </a:p>
          <a:p>
            <a:r>
              <a:rPr lang="en-US" sz="3200" i="1" dirty="0" smtClean="0"/>
              <a:t> Drifting House </a:t>
            </a:r>
            <a:r>
              <a:rPr lang="en-US" sz="3200" dirty="0" smtClean="0"/>
              <a:t>(</a:t>
            </a:r>
            <a:r>
              <a:rPr lang="en-US" sz="3200" dirty="0" err="1" smtClean="0"/>
              <a:t>Krys</a:t>
            </a:r>
            <a:r>
              <a:rPr lang="en-US" sz="3200" dirty="0" smtClean="0"/>
              <a:t> Lee)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800" dirty="0" smtClean="0"/>
              <a:t>in </a:t>
            </a:r>
            <a:r>
              <a:rPr lang="en-US" sz="1800" b="1" dirty="0" smtClean="0"/>
              <a:t>Drifting House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 Period (1960-96)</a:t>
            </a:r>
            <a:br>
              <a:rPr lang="en-US" dirty="0" smtClean="0"/>
            </a:br>
            <a:r>
              <a:rPr lang="en-US" sz="3200" dirty="0" smtClean="0"/>
              <a:t>Work Discussed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Cho Se-</a:t>
            </a:r>
            <a:r>
              <a:rPr lang="en-US" sz="3200" dirty="0" err="1" smtClean="0"/>
              <a:t>hui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1" dirty="0" smtClean="0"/>
              <a:t>The Dwarf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 Se-</a:t>
            </a:r>
            <a:r>
              <a:rPr lang="en-US" dirty="0" err="1" smtClean="0"/>
              <a:t>Hui</a:t>
            </a:r>
            <a:r>
              <a:rPr lang="en-US" dirty="0" smtClean="0"/>
              <a:t>: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August 20, 1942 </a:t>
            </a:r>
          </a:p>
          <a:p>
            <a:r>
              <a:rPr lang="en-US" sz="3200" dirty="0" smtClean="0"/>
              <a:t> Member of the "</a:t>
            </a:r>
            <a:r>
              <a:rPr lang="en-US" sz="3200" dirty="0" err="1" smtClean="0"/>
              <a:t>hangul</a:t>
            </a:r>
            <a:r>
              <a:rPr lang="en-US" sz="3200" dirty="0" smtClean="0"/>
              <a:t> generation</a:t>
            </a:r>
            <a:r>
              <a:rPr lang="en-US" dirty="0" smtClean="0"/>
              <a:t>" </a:t>
            </a:r>
            <a:endParaRPr lang="en-US" dirty="0"/>
          </a:p>
        </p:txBody>
      </p:sp>
      <p:pic>
        <p:nvPicPr>
          <p:cNvPr id="4" name="Content Placeholder 3" descr="ChoSeH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3505200"/>
            <a:ext cx="24257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 Se-</a:t>
            </a:r>
            <a:r>
              <a:rPr lang="en-US" dirty="0" err="1" smtClean="0"/>
              <a:t>Hui</a:t>
            </a:r>
            <a:r>
              <a:rPr lang="en-US" dirty="0" smtClean="0"/>
              <a:t>: The Dwarf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The Dwarf</a:t>
            </a:r>
            <a:r>
              <a:rPr lang="en-US" sz="3200" dirty="0" smtClean="0"/>
              <a:t> is a </a:t>
            </a:r>
            <a:r>
              <a:rPr lang="en-US" sz="3200" dirty="0" err="1" smtClean="0"/>
              <a:t>yŏnjak</a:t>
            </a:r>
            <a:r>
              <a:rPr lang="en-US" sz="3200" dirty="0" smtClean="0"/>
              <a:t> </a:t>
            </a:r>
            <a:r>
              <a:rPr lang="en-US" sz="3200" dirty="0" err="1" smtClean="0"/>
              <a:t>sosŏl</a:t>
            </a:r>
            <a:endParaRPr lang="en-US" sz="3200" dirty="0" smtClean="0"/>
          </a:p>
          <a:p>
            <a:r>
              <a:rPr lang="en-US" sz="3200" dirty="0" smtClean="0"/>
              <a:t> Three stories in one</a:t>
            </a:r>
          </a:p>
          <a:p>
            <a:r>
              <a:rPr lang="en-US" sz="3200" dirty="0" smtClean="0"/>
              <a:t> Loss of Community</a:t>
            </a:r>
          </a:p>
          <a:p>
            <a:r>
              <a:rPr lang="en-US" sz="3200" dirty="0" smtClean="0"/>
              <a:t> Economic dislocation</a:t>
            </a:r>
          </a:p>
          <a:p>
            <a:r>
              <a:rPr lang="en-US" sz="3200" smtClean="0"/>
              <a:t> Government-mandated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 on Han Recommended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The Dwarf</a:t>
            </a:r>
            <a:r>
              <a:rPr lang="en-US" sz="3200" dirty="0" smtClean="0"/>
              <a:t>  Cho Se-</a:t>
            </a:r>
            <a:r>
              <a:rPr lang="en-US" sz="3200" dirty="0" err="1" smtClean="0"/>
              <a:t>hui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b="1" dirty="0" smtClean="0"/>
          </a:p>
          <a:p>
            <a:r>
              <a:rPr lang="en-US" sz="2400" dirty="0" smtClean="0"/>
              <a:t> </a:t>
            </a:r>
            <a:r>
              <a:rPr lang="en-US" sz="3200" i="1" dirty="0" smtClean="0"/>
              <a:t>Seoul: Winter, 1964 </a:t>
            </a:r>
            <a:r>
              <a:rPr lang="en-US" sz="3200" dirty="0" smtClean="0"/>
              <a:t>(Kim </a:t>
            </a:r>
            <a:r>
              <a:rPr lang="en-US" sz="3200" dirty="0" err="1" smtClean="0"/>
              <a:t>Seung</a:t>
            </a:r>
            <a:r>
              <a:rPr lang="en-US" sz="3200" dirty="0" smtClean="0"/>
              <a:t>-ok)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in </a:t>
            </a:r>
            <a:r>
              <a:rPr lang="en-US" b="1" dirty="0" smtClean="0"/>
              <a:t>Modern Korean Fiction An Anthology</a:t>
            </a:r>
            <a:r>
              <a:rPr lang="en-US" dirty="0" smtClean="0"/>
              <a:t>”</a:t>
            </a:r>
          </a:p>
          <a:p>
            <a:r>
              <a:rPr lang="en-US" sz="3200" b="1" dirty="0" smtClean="0"/>
              <a:t>A Distant and Beautiful Place</a:t>
            </a:r>
            <a:r>
              <a:rPr lang="en-US" sz="3200" dirty="0" smtClean="0"/>
              <a:t> (Yang </a:t>
            </a:r>
            <a:r>
              <a:rPr lang="en-US" sz="3200" dirty="0" err="1" smtClean="0"/>
              <a:t>Kwi-Ja</a:t>
            </a:r>
            <a:r>
              <a:rPr lang="en-US" sz="3200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r>
              <a:rPr lang="en-US" sz="3200" i="1" dirty="0" smtClean="0"/>
              <a:t>The Flower with Thirteen Fragrances </a:t>
            </a:r>
            <a:r>
              <a:rPr lang="en-US" sz="3200" dirty="0" smtClean="0"/>
              <a:t>(</a:t>
            </a:r>
            <a:r>
              <a:rPr lang="en-US" sz="3200" dirty="0" err="1" smtClean="0"/>
              <a:t>Ch’oe</a:t>
            </a:r>
            <a:r>
              <a:rPr lang="en-US" sz="3200" dirty="0" smtClean="0"/>
              <a:t> </a:t>
            </a:r>
            <a:r>
              <a:rPr lang="en-US" sz="3200" dirty="0" err="1" smtClean="0"/>
              <a:t>Yun</a:t>
            </a:r>
            <a:r>
              <a:rPr lang="en-US" sz="3200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in</a:t>
            </a:r>
            <a:r>
              <a:rPr lang="en-US" b="1" dirty="0" smtClean="0"/>
              <a:t> There a Petal Silently Falls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 A Lucky Day </a:t>
            </a:r>
            <a:r>
              <a:rPr lang="en-US" sz="3200" dirty="0" smtClean="0"/>
              <a:t>(</a:t>
            </a:r>
            <a:r>
              <a:rPr lang="en-US" sz="3200" dirty="0" err="1" smtClean="0"/>
              <a:t>Hyon</a:t>
            </a:r>
            <a:r>
              <a:rPr lang="en-US" sz="3200" dirty="0" smtClean="0"/>
              <a:t> Chin-</a:t>
            </a:r>
            <a:r>
              <a:rPr lang="en-US" sz="3200" dirty="0" err="1" smtClean="0"/>
              <a:t>gon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The Scorching Heat </a:t>
            </a:r>
            <a:r>
              <a:rPr lang="en-US" sz="3200" dirty="0" smtClean="0"/>
              <a:t>(</a:t>
            </a:r>
            <a:r>
              <a:rPr lang="en-US" sz="3200" dirty="0" err="1" smtClean="0"/>
              <a:t>Ch’ae</a:t>
            </a:r>
            <a:r>
              <a:rPr lang="en-US" sz="3200" dirty="0" smtClean="0"/>
              <a:t> </a:t>
            </a:r>
            <a:r>
              <a:rPr lang="en-US" sz="3200" dirty="0" err="1" smtClean="0"/>
              <a:t>Mansik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The Flower with 13 Fragrances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Korean</a:t>
            </a:r>
            <a:r>
              <a:rPr lang="en-US" dirty="0" smtClean="0"/>
              <a:t> </a:t>
            </a:r>
            <a:r>
              <a:rPr lang="en-US" dirty="0" smtClean="0"/>
              <a:t>Literature</a:t>
            </a:r>
            <a:br>
              <a:rPr lang="en-US" dirty="0" smtClean="0"/>
            </a:br>
            <a:r>
              <a:rPr lang="en-US" dirty="0" smtClean="0"/>
              <a:t>In a Few Short Stories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343400" cy="748553"/>
          </a:xfrm>
        </p:spPr>
        <p:txBody>
          <a:bodyPr>
            <a:normAutofit/>
          </a:bodyPr>
          <a:lstStyle/>
          <a:p>
            <a:r>
              <a:rPr lang="en-US" dirty="0" smtClean="0"/>
              <a:t>Charles Montgomery</a:t>
            </a:r>
            <a:br>
              <a:rPr lang="en-US" dirty="0" smtClean="0"/>
            </a:br>
            <a:r>
              <a:rPr lang="en-US" dirty="0" smtClean="0"/>
              <a:t>Dongguk University</a:t>
            </a:r>
            <a:br>
              <a:rPr lang="en-US" dirty="0" smtClean="0"/>
            </a:br>
            <a:r>
              <a:rPr lang="en-US" dirty="0" smtClean="0"/>
              <a:t>English Linguistics, Interpretation and Translation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9498"/>
            <a:ext cx="2133600" cy="22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Post-Modern Period (1995 – Now)</a:t>
            </a:r>
            <a:br>
              <a:rPr lang="en-US" dirty="0" smtClean="0"/>
            </a:br>
            <a:r>
              <a:rPr lang="en-US" dirty="0" smtClean="0"/>
              <a:t>Work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i="1" dirty="0" smtClean="0"/>
              <a:t>Whatever Happened to the Guy in the Elevator </a:t>
            </a:r>
            <a:r>
              <a:rPr lang="en-US" sz="3200" dirty="0" smtClean="0"/>
              <a:t>(Kim Young-ha)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b="1" dirty="0" smtClean="0"/>
              <a:t>Photo Shop Murder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Young-ha: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Born in </a:t>
            </a:r>
            <a:r>
              <a:rPr lang="en-US" sz="3200" dirty="0" err="1" smtClean="0"/>
              <a:t>Hwacheon</a:t>
            </a:r>
            <a:endParaRPr lang="en-US" sz="3200" dirty="0" smtClean="0"/>
          </a:p>
          <a:p>
            <a:r>
              <a:rPr lang="en-US" sz="3200" dirty="0" smtClean="0"/>
              <a:t> Moved a lot</a:t>
            </a:r>
          </a:p>
          <a:p>
            <a:r>
              <a:rPr lang="en-US" sz="3200" dirty="0" smtClean="0"/>
              <a:t> Lived near the 38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r>
              <a:rPr lang="en-US" sz="3200" dirty="0" smtClean="0"/>
              <a:t> Gas poisoning as a youth</a:t>
            </a:r>
          </a:p>
          <a:p>
            <a:r>
              <a:rPr lang="en-US" sz="3200" dirty="0" smtClean="0"/>
              <a:t> Army detective</a:t>
            </a:r>
            <a:endParaRPr lang="en-US" sz="3200" dirty="0"/>
          </a:p>
        </p:txBody>
      </p:sp>
      <p:pic>
        <p:nvPicPr>
          <p:cNvPr id="4" name="Picture 3" descr="KimYoung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002" y="2133600"/>
            <a:ext cx="336219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Young-Ha: “Elevator”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A day gone wrong</a:t>
            </a:r>
          </a:p>
          <a:p>
            <a:r>
              <a:rPr lang="en-US" sz="3200" dirty="0" smtClean="0"/>
              <a:t> Absurd</a:t>
            </a:r>
          </a:p>
          <a:p>
            <a:r>
              <a:rPr lang="en-US" sz="3200" dirty="0" smtClean="0"/>
              <a:t> Impersonal – NO social relationship</a:t>
            </a:r>
          </a:p>
          <a:p>
            <a:r>
              <a:rPr lang="en-US" sz="3200" dirty="0" smtClean="0"/>
              <a:t> Funny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Funny?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Ch’ae</a:t>
            </a:r>
            <a:r>
              <a:rPr lang="en-US" sz="3200" dirty="0" smtClean="0"/>
              <a:t> </a:t>
            </a:r>
            <a:r>
              <a:rPr lang="en-US" sz="3200" dirty="0" err="1" smtClean="0"/>
              <a:t>Mansik</a:t>
            </a:r>
            <a:endParaRPr lang="en-US" sz="3200" dirty="0" smtClean="0"/>
          </a:p>
          <a:p>
            <a:r>
              <a:rPr lang="en-US" sz="3200" dirty="0" smtClean="0"/>
              <a:t> Some collaboration fiction</a:t>
            </a:r>
          </a:p>
          <a:p>
            <a:r>
              <a:rPr lang="en-US" sz="3200" dirty="0" smtClean="0"/>
              <a:t> Most North Korean fiction^^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Post-Modern Recommended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Kim Young-Ha – all work</a:t>
            </a:r>
          </a:p>
          <a:p>
            <a:r>
              <a:rPr lang="en-US" sz="3200" dirty="0" smtClean="0"/>
              <a:t> Pak Min-</a:t>
            </a:r>
            <a:r>
              <a:rPr lang="en-US" sz="3200" dirty="0" err="1" smtClean="0"/>
              <a:t>Gyu</a:t>
            </a:r>
            <a:r>
              <a:rPr lang="en-US" sz="3200" dirty="0" smtClean="0"/>
              <a:t> – all work</a:t>
            </a:r>
            <a:br>
              <a:rPr lang="en-US" sz="3200" dirty="0" smtClean="0"/>
            </a:br>
            <a:r>
              <a:rPr lang="en-US" sz="3200" dirty="0" smtClean="0"/>
              <a:t> Available online</a:t>
            </a:r>
          </a:p>
          <a:p>
            <a:r>
              <a:rPr lang="en-US" sz="3200" dirty="0" smtClean="0"/>
              <a:t> Shin Kyung-</a:t>
            </a:r>
            <a:r>
              <a:rPr lang="en-US" sz="3200" dirty="0" err="1" smtClean="0"/>
              <a:t>sook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Please Look After Mother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Asia Press</a:t>
            </a:r>
          </a:p>
          <a:p>
            <a:r>
              <a:rPr lang="en-US" sz="3200" dirty="0" smtClean="0"/>
              <a:t> Portable Library of Korean </a:t>
            </a:r>
            <a:r>
              <a:rPr lang="en-US" sz="3200" dirty="0" smtClean="0"/>
              <a:t>Fiction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Hollym</a:t>
            </a:r>
            <a:endParaRPr lang="en-US" sz="3200" dirty="0" smtClean="0"/>
          </a:p>
          <a:p>
            <a:r>
              <a:rPr lang="en-US" sz="3200" dirty="0" smtClean="0"/>
              <a:t> Waxen Wings</a:t>
            </a:r>
            <a:endParaRPr lang="en-US" sz="3200" dirty="0"/>
          </a:p>
        </p:txBody>
      </p:sp>
      <p:pic>
        <p:nvPicPr>
          <p:cNvPr id="4" name="Picture 3" descr="asia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3352800"/>
            <a:ext cx="2374900" cy="3810000"/>
          </a:xfrm>
          <a:prstGeom prst="rect">
            <a:avLst/>
          </a:prstGeom>
        </p:spPr>
      </p:pic>
      <p:pic>
        <p:nvPicPr>
          <p:cNvPr id="5" name="Picture 4" descr="Dwa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352800"/>
            <a:ext cx="2374900" cy="3810000"/>
          </a:xfrm>
          <a:prstGeom prst="rect">
            <a:avLst/>
          </a:prstGeom>
        </p:spPr>
      </p:pic>
      <p:pic>
        <p:nvPicPr>
          <p:cNvPr id="6" name="Picture 5" descr="holly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37" y="3352800"/>
            <a:ext cx="2857500" cy="3810000"/>
          </a:xfrm>
          <a:prstGeom prst="rect">
            <a:avLst/>
          </a:prstGeom>
        </p:spPr>
      </p:pic>
      <p:pic>
        <p:nvPicPr>
          <p:cNvPr id="7" name="Picture 6" descr="wax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87" y="3429000"/>
            <a:ext cx="2463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hlinkClick r:id="rId3"/>
              </a:rPr>
              <a:t>All the Literature that’s </a:t>
            </a:r>
            <a:r>
              <a:rPr lang="en-US" sz="3200" dirty="0" smtClean="0">
                <a:hlinkClick r:id="rId3"/>
              </a:rPr>
              <a:t>free^</a:t>
            </a:r>
            <a:r>
              <a:rPr lang="en-US" sz="3200" dirty="0" smtClean="0">
                <a:hlinkClick r:id="rId3"/>
              </a:rPr>
              <a:t>^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Brother Anthony’s </a:t>
            </a:r>
            <a:r>
              <a:rPr lang="en-US" sz="3200" dirty="0" err="1" smtClean="0">
                <a:hlinkClick r:id="rId4"/>
              </a:rPr>
              <a:t>hompi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>
                <a:hlinkClick r:id="rId5"/>
              </a:rPr>
              <a:t>Korea Journal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>
                <a:hlinkClick r:id="rId6"/>
              </a:rPr>
              <a:t>LTI Korea website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>
                <a:hlinkClick r:id="rId7"/>
              </a:rPr>
              <a:t>WWW.KTLIT.COM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>
                <a:hlinkClick r:id="rId8"/>
              </a:rPr>
              <a:t>Korean Film Archive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 Korea </a:t>
            </a:r>
            <a:r>
              <a:rPr lang="en-US" dirty="0" err="1" smtClean="0"/>
              <a:t>Podcasts</a:t>
            </a:r>
            <a:r>
              <a:rPr lang="en-US" dirty="0" smtClean="0"/>
              <a:t> (</a:t>
            </a:r>
            <a:r>
              <a:rPr lang="en-US" dirty="0" err="1" smtClean="0"/>
              <a:t>Itunes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The Road to Sampo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021681"/>
            <a:ext cx="6096000" cy="406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bi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577596" cy="5455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Me</a:t>
            </a:r>
            <a:endParaRPr lang="en-US" dirty="0"/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71800"/>
            <a:ext cx="679875" cy="669084"/>
          </a:xfrm>
          <a:prstGeom prst="rect">
            <a:avLst/>
          </a:prstGeom>
        </p:spPr>
      </p:pic>
      <p:pic>
        <p:nvPicPr>
          <p:cNvPr id="6" name="Picture 5" descr="twi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28" y="3962400"/>
            <a:ext cx="544068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2057400"/>
            <a:ext cx="36259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WWW.KTLIT.COM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971800"/>
            <a:ext cx="4579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CHARLES@KTLIT.COM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886200"/>
            <a:ext cx="1668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@KTLIT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Enlightenment (End of </a:t>
            </a:r>
            <a:r>
              <a:rPr lang="en-US" sz="3200" dirty="0" err="1" smtClean="0"/>
              <a:t>Joseon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Who cares?^^</a:t>
            </a:r>
          </a:p>
          <a:p>
            <a:r>
              <a:rPr lang="en-US" sz="3200" dirty="0" smtClean="0"/>
              <a:t> Colonial (Three eras/Two theories)</a:t>
            </a:r>
          </a:p>
          <a:p>
            <a:r>
              <a:rPr lang="en-US" sz="3200" dirty="0" smtClean="0"/>
              <a:t> Separation</a:t>
            </a:r>
          </a:p>
          <a:p>
            <a:r>
              <a:rPr lang="en-US" sz="3200" dirty="0" smtClean="0"/>
              <a:t> Modernization / Industrialization</a:t>
            </a:r>
          </a:p>
          <a:p>
            <a:r>
              <a:rPr lang="en-US" sz="3200" dirty="0" smtClean="0"/>
              <a:t> Post Modern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Era (1906-45)</a:t>
            </a:r>
            <a:br>
              <a:rPr lang="en-US" dirty="0" smtClean="0"/>
            </a:br>
            <a:r>
              <a:rPr lang="en-US" sz="3200" dirty="0" smtClean="0"/>
              <a:t>Works discussed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 </a:t>
            </a:r>
            <a:r>
              <a:rPr lang="en-US" sz="3200" i="1" dirty="0" smtClean="0">
                <a:hlinkClick r:id="rId2"/>
              </a:rPr>
              <a:t>A Society that Drives You to Drink </a:t>
            </a:r>
            <a:r>
              <a:rPr lang="en-US" sz="3200" i="1" dirty="0" smtClean="0"/>
              <a:t>(</a:t>
            </a:r>
            <a:r>
              <a:rPr sz="3200" dirty="0" smtClean="0"/>
              <a:t>Hyon Chin-gon</a:t>
            </a:r>
            <a:r>
              <a:rPr lang="en-US" sz="3200" dirty="0" smtClean="0"/>
              <a:t>)</a:t>
            </a:r>
            <a:r>
              <a:rPr lang="en-US" sz="3200" i="1" dirty="0" smtClean="0"/>
              <a:t> </a:t>
            </a:r>
            <a:br>
              <a:rPr lang="en-US" sz="3200" i="1" dirty="0" smtClean="0"/>
            </a:br>
            <a:r>
              <a:rPr lang="en-US" sz="2400" dirty="0" smtClean="0"/>
              <a:t>in </a:t>
            </a:r>
            <a:r>
              <a:rPr lang="en-US" sz="2400" b="1" dirty="0" smtClean="0"/>
              <a:t>A Ready Made Life</a:t>
            </a:r>
            <a:r>
              <a:rPr lang="en-US" sz="2400" dirty="0" smtClean="0"/>
              <a:t>; on Brother Anthony’s </a:t>
            </a:r>
            <a:r>
              <a:rPr lang="en-US" sz="2400" dirty="0" err="1" smtClean="0"/>
              <a:t>hompi</a:t>
            </a:r>
            <a:r>
              <a:rPr lang="en-US" sz="2400" dirty="0" smtClean="0"/>
              <a:t> </a:t>
            </a:r>
          </a:p>
          <a:p>
            <a:r>
              <a:rPr lang="en-US" sz="3200" i="1" dirty="0" smtClean="0"/>
              <a:t> </a:t>
            </a:r>
            <a:r>
              <a:rPr lang="en-US" sz="3200" b="1" dirty="0" smtClean="0">
                <a:hlinkClick r:id="rId3"/>
              </a:rPr>
              <a:t>Wings</a:t>
            </a:r>
            <a:r>
              <a:rPr lang="en-US" sz="3200" i="1" dirty="0" smtClean="0"/>
              <a:t> </a:t>
            </a:r>
            <a:r>
              <a:rPr lang="en-US" sz="3200" dirty="0" smtClean="0"/>
              <a:t>(Yi Sang) </a:t>
            </a:r>
          </a:p>
          <a:p>
            <a:pPr>
              <a:buNone/>
            </a:pPr>
            <a:r>
              <a:rPr lang="en-US" sz="3200" i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Hyon</a:t>
            </a:r>
            <a:r>
              <a:rPr lang="en-US" b="1" dirty="0" smtClean="0"/>
              <a:t> Chin-</a:t>
            </a:r>
            <a:r>
              <a:rPr lang="en-US" b="1" dirty="0" err="1" smtClean="0"/>
              <a:t>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Born in Korea 1900</a:t>
            </a:r>
          </a:p>
          <a:p>
            <a:r>
              <a:rPr lang="en-US" sz="3200" dirty="0" smtClean="0"/>
              <a:t> Educated here and in </a:t>
            </a:r>
            <a:br>
              <a:rPr lang="en-US" sz="3200" dirty="0" smtClean="0"/>
            </a:br>
            <a:r>
              <a:rPr lang="en-US" sz="3200" dirty="0" smtClean="0"/>
              <a:t>Shanghai</a:t>
            </a:r>
          </a:p>
          <a:p>
            <a:r>
              <a:rPr lang="en-US" sz="3200" dirty="0" smtClean="0"/>
              <a:t> One of the fathers of </a:t>
            </a:r>
            <a:br>
              <a:rPr lang="en-US" sz="3200" dirty="0" smtClean="0"/>
            </a:br>
            <a:r>
              <a:rPr lang="en-US" sz="3200" dirty="0" smtClean="0"/>
              <a:t>realistic fiction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A Lucky Day </a:t>
            </a:r>
            <a:r>
              <a:rPr lang="en-US" sz="3200" dirty="0" smtClean="0"/>
              <a:t>/ </a:t>
            </a:r>
            <a:r>
              <a:rPr lang="en-US" sz="3200" i="1" dirty="0" smtClean="0"/>
              <a:t>Fire</a:t>
            </a:r>
            <a:endParaRPr lang="en-US" sz="3200" i="1" dirty="0"/>
          </a:p>
        </p:txBody>
      </p:sp>
      <p:pic>
        <p:nvPicPr>
          <p:cNvPr id="4" name="Picture 3" descr="hyeonjing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090" y="2514600"/>
            <a:ext cx="321591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Hyon</a:t>
            </a:r>
            <a:r>
              <a:rPr lang="en-US" b="1" dirty="0" smtClean="0"/>
              <a:t> Chin-</a:t>
            </a:r>
            <a:r>
              <a:rPr lang="en-US" b="1" dirty="0" err="1" smtClean="0"/>
              <a:t>gon</a:t>
            </a:r>
            <a:r>
              <a:rPr lang="en-US" b="1" dirty="0" smtClean="0"/>
              <a:t>: A Society that Drives you to Drink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Japanese educated</a:t>
            </a:r>
          </a:p>
          <a:p>
            <a:r>
              <a:rPr lang="en-US" sz="3200" dirty="0" smtClean="0"/>
              <a:t> Can’t find job</a:t>
            </a:r>
          </a:p>
          <a:p>
            <a:r>
              <a:rPr lang="en-US" sz="3200" dirty="0" smtClean="0"/>
              <a:t> Tangled up in factionalism</a:t>
            </a:r>
          </a:p>
          <a:p>
            <a:r>
              <a:rPr lang="en-US" sz="3200" dirty="0" smtClean="0"/>
              <a:t> Undereducated wife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Yi-Sang: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95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Born August 20, 1910</a:t>
            </a:r>
          </a:p>
          <a:p>
            <a:r>
              <a:rPr lang="en-US" sz="3200" dirty="0" smtClean="0"/>
              <a:t> Most works during the 1930s</a:t>
            </a:r>
          </a:p>
          <a:p>
            <a:r>
              <a:rPr lang="en-US" sz="3200" dirty="0" smtClean="0"/>
              <a:t> Architect/Draftsman</a:t>
            </a:r>
          </a:p>
          <a:p>
            <a:r>
              <a:rPr lang="en-US" sz="3200" dirty="0" smtClean="0"/>
              <a:t> 1936 arrested for “thought</a:t>
            </a:r>
            <a:br>
              <a:rPr lang="en-US" sz="3200" dirty="0" smtClean="0"/>
            </a:br>
            <a:r>
              <a:rPr lang="en-US" sz="3200" dirty="0" smtClean="0"/>
              <a:t> crimes”</a:t>
            </a:r>
          </a:p>
          <a:p>
            <a:r>
              <a:rPr lang="en-US" sz="3200" dirty="0" smtClean="0"/>
              <a:t> Tubercular/worsens in prison</a:t>
            </a:r>
          </a:p>
          <a:p>
            <a:r>
              <a:rPr lang="en-US" sz="3200" dirty="0" smtClean="0"/>
              <a:t> Dies April 17, 1937   </a:t>
            </a:r>
            <a:endParaRPr lang="en-US" sz="3200" dirty="0"/>
          </a:p>
        </p:txBody>
      </p:sp>
      <p:pic>
        <p:nvPicPr>
          <p:cNvPr id="4" name="Content Placeholder 3" descr="YiS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983581"/>
            <a:ext cx="2286000" cy="621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Yi-Sang: Poetry</a:t>
            </a:r>
            <a:endParaRPr lang="en-US" dirty="0"/>
          </a:p>
        </p:txBody>
      </p:sp>
      <p:pic>
        <p:nvPicPr>
          <p:cNvPr id="4" name="Content Placeholder 3" descr="YiSangPoem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6606339" cy="2514600"/>
          </a:xfrm>
        </p:spPr>
      </p:pic>
      <p:pic>
        <p:nvPicPr>
          <p:cNvPr id="5" name="Picture 4" descr="YiSangNumberPo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339" y="3962400"/>
            <a:ext cx="2468880" cy="267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Yi-Sang: Wings (</a:t>
            </a:r>
            <a:r>
              <a:rPr lang="ko-KR" altLang="en-US" dirty="0" smtClean="0"/>
              <a:t>날개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 Alienated semi-schizophrenic narrator</a:t>
            </a:r>
          </a:p>
          <a:p>
            <a:r>
              <a:rPr lang="en-US" sz="3200" dirty="0" smtClean="0"/>
              <a:t> H</a:t>
            </a:r>
            <a:r>
              <a:rPr sz="3200" dirty="0" smtClean="0"/>
              <a:t>ermetically sealed life. Intent on escaping from the everyday world of frustration and negation</a:t>
            </a:r>
            <a:endParaRPr lang="en-US" sz="3200" dirty="0" smtClean="0"/>
          </a:p>
          <a:p>
            <a:r>
              <a:rPr lang="en-US" sz="3200" dirty="0" smtClean="0"/>
              <a:t> Cannot see the situation he is in</a:t>
            </a:r>
          </a:p>
          <a:p>
            <a:r>
              <a:rPr lang="en-US" sz="3200" dirty="0" smtClean="0"/>
              <a:t> Longs to get “wings”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1832</TotalTime>
  <Words>811</Words>
  <Application>Microsoft Macintosh PowerPoint</Application>
  <PresentationFormat>On-screen Show (4:3)</PresentationFormat>
  <Paragraphs>118</Paragraphs>
  <Slides>28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Advantage</vt:lpstr>
      <vt:lpstr>Slide 1</vt:lpstr>
      <vt:lpstr>Korean Literature In a Few Short Stories</vt:lpstr>
      <vt:lpstr>The Eras</vt:lpstr>
      <vt:lpstr>Colonial Era (1906-45) Works discussed</vt:lpstr>
      <vt:lpstr>Hyon Chin-gon</vt:lpstr>
      <vt:lpstr>Hyon Chin-gon: A Society that Drives you to Drink</vt:lpstr>
      <vt:lpstr>Yi-Sang: Bio</vt:lpstr>
      <vt:lpstr>Yi-Sang: Poetry</vt:lpstr>
      <vt:lpstr>Yi-Sang: Wings (날개)</vt:lpstr>
      <vt:lpstr>Colonial Recommended</vt:lpstr>
      <vt:lpstr>Separation Period (1945-Present) Work Discussed</vt:lpstr>
      <vt:lpstr>Hwang Sun-won: Korea’s Dickens</vt:lpstr>
      <vt:lpstr>Hwang Sun-won: Cranes</vt:lpstr>
      <vt:lpstr>Separation Recommended</vt:lpstr>
      <vt:lpstr>Industrialization Period (1960-96) Work Discussed </vt:lpstr>
      <vt:lpstr>Cho Se-Hui: Bio</vt:lpstr>
      <vt:lpstr>Cho Se-Hui: The Dwarf</vt:lpstr>
      <vt:lpstr>Miracle on Han Recommended</vt:lpstr>
      <vt:lpstr>Romance?</vt:lpstr>
      <vt:lpstr>Post-Modern Period (1995 – Now) Work discussed</vt:lpstr>
      <vt:lpstr>Kim Young-ha: Bio</vt:lpstr>
      <vt:lpstr>Kim Young-Ha: “Elevator”</vt:lpstr>
      <vt:lpstr>Funny?</vt:lpstr>
      <vt:lpstr>Post-Modern Recommended</vt:lpstr>
      <vt:lpstr>Suggestions</vt:lpstr>
      <vt:lpstr>Resources</vt:lpstr>
      <vt:lpstr>LTI Korea Podcasts (Itunes)</vt:lpstr>
      <vt:lpstr>Find Me</vt:lpstr>
    </vt:vector>
  </TitlesOfParts>
  <Company>Dongguk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Literature</dc:title>
  <dc:creator>Charles Montgomery</dc:creator>
  <cp:lastModifiedBy>Charles Montgomery</cp:lastModifiedBy>
  <cp:revision>266</cp:revision>
  <dcterms:created xsi:type="dcterms:W3CDTF">2013-03-31T03:08:51Z</dcterms:created>
  <dcterms:modified xsi:type="dcterms:W3CDTF">2013-03-31T03:21:17Z</dcterms:modified>
</cp:coreProperties>
</file>