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3" r:id="rId1"/>
  </p:sldMasterIdLst>
  <p:notesMasterIdLst>
    <p:notesMasterId r:id="rId75"/>
  </p:notesMasterIdLst>
  <p:handoutMasterIdLst>
    <p:handoutMasterId r:id="rId76"/>
  </p:handoutMasterIdLst>
  <p:sldIdLst>
    <p:sldId id="256" r:id="rId2"/>
    <p:sldId id="258" r:id="rId3"/>
    <p:sldId id="286" r:id="rId4"/>
    <p:sldId id="451" r:id="rId5"/>
    <p:sldId id="390" r:id="rId6"/>
    <p:sldId id="363" r:id="rId7"/>
    <p:sldId id="364" r:id="rId8"/>
    <p:sldId id="456" r:id="rId9"/>
    <p:sldId id="365" r:id="rId10"/>
    <p:sldId id="455" r:id="rId11"/>
    <p:sldId id="366" r:id="rId12"/>
    <p:sldId id="452" r:id="rId13"/>
    <p:sldId id="367" r:id="rId14"/>
    <p:sldId id="457" r:id="rId15"/>
    <p:sldId id="369" r:id="rId16"/>
    <p:sldId id="458" r:id="rId17"/>
    <p:sldId id="466" r:id="rId18"/>
    <p:sldId id="467" r:id="rId19"/>
    <p:sldId id="468" r:id="rId20"/>
    <p:sldId id="469" r:id="rId21"/>
    <p:sldId id="470" r:id="rId22"/>
    <p:sldId id="471" r:id="rId23"/>
    <p:sldId id="472" r:id="rId24"/>
    <p:sldId id="473" r:id="rId25"/>
    <p:sldId id="370" r:id="rId26"/>
    <p:sldId id="371" r:id="rId27"/>
    <p:sldId id="459" r:id="rId28"/>
    <p:sldId id="372" r:id="rId29"/>
    <p:sldId id="373" r:id="rId30"/>
    <p:sldId id="374" r:id="rId31"/>
    <p:sldId id="378" r:id="rId32"/>
    <p:sldId id="379" r:id="rId33"/>
    <p:sldId id="376" r:id="rId34"/>
    <p:sldId id="377" r:id="rId35"/>
    <p:sldId id="380" r:id="rId36"/>
    <p:sldId id="383" r:id="rId37"/>
    <p:sldId id="381" r:id="rId38"/>
    <p:sldId id="382" r:id="rId39"/>
    <p:sldId id="421" r:id="rId40"/>
    <p:sldId id="385" r:id="rId41"/>
    <p:sldId id="392" r:id="rId42"/>
    <p:sldId id="429" r:id="rId43"/>
    <p:sldId id="449" r:id="rId44"/>
    <p:sldId id="431" r:id="rId45"/>
    <p:sldId id="432" r:id="rId46"/>
    <p:sldId id="433" r:id="rId47"/>
    <p:sldId id="393" r:id="rId48"/>
    <p:sldId id="461" r:id="rId49"/>
    <p:sldId id="439" r:id="rId50"/>
    <p:sldId id="440" r:id="rId51"/>
    <p:sldId id="436" r:id="rId52"/>
    <p:sldId id="438" r:id="rId53"/>
    <p:sldId id="442" r:id="rId54"/>
    <p:sldId id="444" r:id="rId55"/>
    <p:sldId id="437" r:id="rId56"/>
    <p:sldId id="445" r:id="rId57"/>
    <p:sldId id="446" r:id="rId58"/>
    <p:sldId id="447" r:id="rId59"/>
    <p:sldId id="463" r:id="rId60"/>
    <p:sldId id="389" r:id="rId61"/>
    <p:sldId id="474" r:id="rId62"/>
    <p:sldId id="475" r:id="rId63"/>
    <p:sldId id="408" r:id="rId64"/>
    <p:sldId id="443" r:id="rId65"/>
    <p:sldId id="409" r:id="rId66"/>
    <p:sldId id="476" r:id="rId67"/>
    <p:sldId id="477" r:id="rId68"/>
    <p:sldId id="415" r:id="rId69"/>
    <p:sldId id="422" r:id="rId70"/>
    <p:sldId id="416" r:id="rId71"/>
    <p:sldId id="418" r:id="rId72"/>
    <p:sldId id="411" r:id="rId73"/>
    <p:sldId id="420" r:id="rId7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4" autoAdjust="0"/>
    <p:restoredTop sz="82927" autoAdjust="0"/>
  </p:normalViewPr>
  <p:slideViewPr>
    <p:cSldViewPr snapToObjects="1">
      <p:cViewPr varScale="1">
        <p:scale>
          <a:sx n="75" d="100"/>
          <a:sy n="75" d="100"/>
        </p:scale>
        <p:origin x="-160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heme" Target="theme/theme1.xml"/><Relationship Id="rId81"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notesMaster" Target="notesMasters/notesMaster1.xml"/><Relationship Id="rId76" Type="http://schemas.openxmlformats.org/officeDocument/2006/relationships/handoutMaster" Target="handoutMasters/handoutMaster1.xml"/><Relationship Id="rId77" Type="http://schemas.openxmlformats.org/officeDocument/2006/relationships/printerSettings" Target="printerSettings/printerSettings1.bin"/><Relationship Id="rId78" Type="http://schemas.openxmlformats.org/officeDocument/2006/relationships/presProps" Target="presProps.xml"/><Relationship Id="rId79" Type="http://schemas.openxmlformats.org/officeDocument/2006/relationships/viewProps" Target="view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820D90-5E28-CB49-8084-6FA97719FD70}" type="datetimeFigureOut">
              <a:rPr lang="en-US" smtClean="0"/>
              <a:pPr/>
              <a:t>3/28/15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846CAC-01DC-2344-9429-D10DF657FB55}" type="slidenum">
              <a:rPr lang="en-US" smtClean="0"/>
              <a:pPr/>
              <a:t>‹#›</a:t>
            </a:fld>
            <a:endParaRPr lang="en-US"/>
          </a:p>
        </p:txBody>
      </p:sp>
    </p:spTree>
    <p:extLst>
      <p:ext uri="{BB962C8B-B14F-4D97-AF65-F5344CB8AC3E}">
        <p14:creationId xmlns:p14="http://schemas.microsoft.com/office/powerpoint/2010/main" val="934682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F601A5-B069-6441-965B-F76D34389B2B}" type="datetimeFigureOut">
              <a:rPr lang="en-US" smtClean="0"/>
              <a:pPr/>
              <a:t>3/28/15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886F70-148A-B948-87E0-537CDA0B9E83}" type="slidenum">
              <a:rPr lang="en-US" smtClean="0"/>
              <a:pPr/>
              <a:t>‹#›</a:t>
            </a:fld>
            <a:endParaRPr lang="en-US"/>
          </a:p>
        </p:txBody>
      </p:sp>
    </p:spTree>
    <p:extLst>
      <p:ext uri="{BB962C8B-B14F-4D97-AF65-F5344CB8AC3E}">
        <p14:creationId xmlns:p14="http://schemas.microsoft.com/office/powerpoint/2010/main" val="21764489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Korea" TargetMode="External"/><Relationship Id="rId4" Type="http://schemas.openxmlformats.org/officeDocument/2006/relationships/hyperlink" Target="http://en.wikipedia.org/wiki/China" TargetMode="External"/><Relationship Id="rId5" Type="http://schemas.openxmlformats.org/officeDocument/2006/relationships/hyperlink" Target="http://en.wikipedia.org/wiki/Three_Kingdoms_of_Korea" TargetMode="External"/><Relationship Id="rId6" Type="http://schemas.openxmlformats.org/officeDocument/2006/relationships/hyperlink" Target="http://en.wikipedia.org/wiki/Goryeo_Dynasty" TargetMode="External"/><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886F70-148A-B948-87E0-537CDA0B9E8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72F141-6410-4E4D-9409-3EB257C94BAF}" type="slidenum">
              <a:rPr lang="en-US" smtClean="0"/>
              <a:pPr/>
              <a:t>72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pPr eaLnBrk="1" hangingPunct="1"/>
            <a:r>
              <a:rPr lang="en-US" sz="1200" dirty="0" smtClean="0"/>
              <a:t> Roots in folk beliefs related to ancient communal worship rites offered to gods</a:t>
            </a:r>
          </a:p>
          <a:p>
            <a:pPr eaLnBrk="1" hangingPunct="1"/>
            <a:r>
              <a:rPr lang="en-US" sz="1200" dirty="0" smtClean="0"/>
              <a:t> Resolution of problems through meeting of humans and spirits mediated by </a:t>
            </a:r>
            <a:br>
              <a:rPr lang="en-US" sz="1200" dirty="0" smtClean="0"/>
            </a:br>
            <a:r>
              <a:rPr lang="en-US" sz="1200" dirty="0" smtClean="0"/>
              <a:t>shamans</a:t>
            </a:r>
          </a:p>
          <a:p>
            <a:pPr eaLnBrk="1" hangingPunct="1">
              <a:spcBef>
                <a:spcPct val="0"/>
              </a:spcBef>
            </a:pPr>
            <a:r>
              <a:rPr lang="en-US" dirty="0" smtClean="0"/>
              <a:t>Three </a:t>
            </a:r>
            <a:r>
              <a:rPr lang="en-US" dirty="0"/>
              <a:t>elements are seen as essential to a “</a:t>
            </a:r>
            <a:r>
              <a:rPr lang="en-US" dirty="0" err="1"/>
              <a:t>goot</a:t>
            </a:r>
            <a:r>
              <a:rPr lang="en-US" dirty="0"/>
              <a:t>” (Korean shamanistic ritual): the spirits as the object of folk beliefs, the believers praying to those spirits, and the shaman mediating between the spirits and the believers.</a:t>
            </a:r>
          </a:p>
        </p:txBody>
      </p:sp>
      <p:sp>
        <p:nvSpPr>
          <p:cNvPr id="57348" name="Slide Number Placeholder 3"/>
          <p:cNvSpPr>
            <a:spLocks noGrp="1"/>
          </p:cNvSpPr>
          <p:nvPr>
            <p:ph type="sldNum" sz="quarter" idx="5"/>
          </p:nvPr>
        </p:nvSpPr>
        <p:spPr bwMode="auto">
          <a:noFill/>
          <a:ln>
            <a:miter lim="800000"/>
            <a:headEnd/>
            <a:tailEnd/>
          </a:ln>
        </p:spPr>
        <p:txBody>
          <a:bodyPr/>
          <a:lstStyle/>
          <a:p>
            <a:fld id="{D5F07805-EE66-E743-8748-330C2E3CBE6C}" type="slidenum">
              <a:rPr lang="en-US">
                <a:latin typeface="Calibri" pitchFamily="-84" charset="0"/>
              </a:rPr>
              <a:pPr/>
              <a:t>7</a:t>
            </a:fld>
            <a:endParaRPr lang="en-US">
              <a:latin typeface="Calibri" pitchFamily="-84" charset="0"/>
            </a:endParaRPr>
          </a:p>
        </p:txBody>
      </p:sp>
      <p:sp>
        <p:nvSpPr>
          <p:cNvPr id="57349" name="Footer Placeholder 4"/>
          <p:cNvSpPr>
            <a:spLocks noGrp="1"/>
          </p:cNvSpPr>
          <p:nvPr>
            <p:ph type="ftr" sz="quarter" idx="4"/>
          </p:nvPr>
        </p:nvSpPr>
        <p:spPr bwMode="auto">
          <a:noFill/>
          <a:ln>
            <a:miter lim="800000"/>
            <a:headEnd/>
            <a:tailEnd/>
          </a:ln>
        </p:spPr>
        <p:txBody>
          <a:bodyPr/>
          <a:lstStyle/>
          <a:p>
            <a:r>
              <a:rPr lang="en-US">
                <a:latin typeface="Calibri" pitchFamily="-84" charset="0"/>
              </a:rPr>
              <a:t>Sejong Cultural Society (www.SejongCulturalSociety.org)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pPr eaLnBrk="1" hangingPunct="1"/>
            <a:r>
              <a:rPr lang="en-US" sz="1200" dirty="0" smtClean="0"/>
              <a:t> Introduced in three kingdom era (@ 372 A.D.)</a:t>
            </a:r>
          </a:p>
          <a:p>
            <a:pPr eaLnBrk="1" hangingPunct="1"/>
            <a:r>
              <a:rPr lang="en-US" sz="1200" dirty="0" smtClean="0"/>
              <a:t> State religion in three kingdoms and </a:t>
            </a:r>
            <a:r>
              <a:rPr lang="en-US" sz="1200" dirty="0" err="1" smtClean="0"/>
              <a:t>Goryeo</a:t>
            </a:r>
            <a:endParaRPr lang="en-US" sz="1200" dirty="0" smtClean="0"/>
          </a:p>
          <a:p>
            <a:pPr eaLnBrk="1" hangingPunct="1"/>
            <a:r>
              <a:rPr lang="en-US" sz="1200" dirty="0" smtClean="0"/>
              <a:t> Deep influence in every aspect of Korean life</a:t>
            </a:r>
          </a:p>
          <a:p>
            <a:pPr eaLnBrk="1" hangingPunct="1"/>
            <a:r>
              <a:rPr lang="en-US" sz="1200" dirty="0" smtClean="0"/>
              <a:t> Korea still 24% Buddhist.</a:t>
            </a:r>
          </a:p>
          <a:p>
            <a:pPr eaLnBrk="1" hangingPunct="1">
              <a:spcBef>
                <a:spcPct val="0"/>
              </a:spcBef>
            </a:pPr>
            <a:r>
              <a:rPr lang="en-US" dirty="0" smtClean="0"/>
              <a:t>Buddhism </a:t>
            </a:r>
            <a:r>
              <a:rPr lang="en-US" dirty="0"/>
              <a:t>is a philosophy and religion, brought to Korea almost 1800 years ago. The principles of Buddhist teaching are deeply rooted in the way of life among Koreans regardless of their religion.</a:t>
            </a:r>
          </a:p>
          <a:p>
            <a:pPr eaLnBrk="1" hangingPunct="1">
              <a:spcBef>
                <a:spcPct val="0"/>
              </a:spcBef>
            </a:pPr>
            <a:r>
              <a:rPr lang="en-US" dirty="0"/>
              <a:t>Many national treasures in art and architecture are Buddhism related, such as, Buddhist temple buildings or statues of Buddha.</a:t>
            </a:r>
          </a:p>
        </p:txBody>
      </p:sp>
      <p:sp>
        <p:nvSpPr>
          <p:cNvPr id="59396" name="Slide Number Placeholder 3"/>
          <p:cNvSpPr>
            <a:spLocks noGrp="1"/>
          </p:cNvSpPr>
          <p:nvPr>
            <p:ph type="sldNum" sz="quarter" idx="5"/>
          </p:nvPr>
        </p:nvSpPr>
        <p:spPr bwMode="auto">
          <a:noFill/>
          <a:ln>
            <a:miter lim="800000"/>
            <a:headEnd/>
            <a:tailEnd/>
          </a:ln>
        </p:spPr>
        <p:txBody>
          <a:bodyPr/>
          <a:lstStyle/>
          <a:p>
            <a:fld id="{D0768229-2696-AB48-9C91-EF2081A89212}" type="slidenum">
              <a:rPr lang="en-US">
                <a:latin typeface="Calibri" pitchFamily="-84" charset="0"/>
              </a:rPr>
              <a:pPr/>
              <a:t>9</a:t>
            </a:fld>
            <a:endParaRPr lang="en-US">
              <a:latin typeface="Calibri" pitchFamily="-84" charset="0"/>
            </a:endParaRPr>
          </a:p>
        </p:txBody>
      </p:sp>
      <p:sp>
        <p:nvSpPr>
          <p:cNvPr id="59397" name="Footer Placeholder 4"/>
          <p:cNvSpPr>
            <a:spLocks noGrp="1"/>
          </p:cNvSpPr>
          <p:nvPr>
            <p:ph type="ftr" sz="quarter" idx="4"/>
          </p:nvPr>
        </p:nvSpPr>
        <p:spPr bwMode="auto">
          <a:noFill/>
          <a:ln>
            <a:miter lim="800000"/>
            <a:headEnd/>
            <a:tailEnd/>
          </a:ln>
        </p:spPr>
        <p:txBody>
          <a:bodyPr/>
          <a:lstStyle/>
          <a:p>
            <a:r>
              <a:rPr lang="en-US">
                <a:latin typeface="Calibri" pitchFamily="-84" charset="0"/>
              </a:rPr>
              <a:t>Sejong Cultural Society (www.SejongCulturalSociety.org)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a:lstStyle/>
          <a:p>
            <a:pPr eaLnBrk="1" hangingPunct="1"/>
            <a:r>
              <a:rPr lang="en-US" sz="1200" dirty="0" smtClean="0"/>
              <a:t> </a:t>
            </a:r>
            <a:r>
              <a:rPr lang="en-US" sz="1200" dirty="0" err="1" smtClean="0"/>
              <a:t>Joseon</a:t>
            </a:r>
            <a:r>
              <a:rPr lang="en-US" sz="1200" dirty="0" smtClean="0"/>
              <a:t> dynasty promoted Confucian philosophies as national philosophy</a:t>
            </a:r>
            <a:r>
              <a:rPr lang="en-US" sz="1100" dirty="0" smtClean="0"/>
              <a:t>.</a:t>
            </a:r>
          </a:p>
          <a:p>
            <a:pPr eaLnBrk="1" hangingPunct="1"/>
            <a:r>
              <a:rPr lang="en-US" sz="1200" dirty="0" smtClean="0"/>
              <a:t> Intellectual Achievement</a:t>
            </a:r>
          </a:p>
          <a:p>
            <a:pPr eaLnBrk="1" hangingPunct="1"/>
            <a:r>
              <a:rPr lang="en-US" sz="1200" dirty="0" smtClean="0"/>
              <a:t>‘Proper’ Social Structure </a:t>
            </a:r>
          </a:p>
          <a:p>
            <a:pPr eaLnBrk="1" hangingPunct="1">
              <a:spcBef>
                <a:spcPct val="0"/>
              </a:spcBef>
            </a:pPr>
            <a:r>
              <a:rPr lang="en-US" dirty="0" err="1" smtClean="0"/>
              <a:t>Joseon</a:t>
            </a:r>
            <a:r>
              <a:rPr lang="en-US" dirty="0" smtClean="0"/>
              <a:t> </a:t>
            </a:r>
            <a:r>
              <a:rPr lang="en-US" dirty="0"/>
              <a:t>dynasty adopted Confucianism as its ruling ideology. Important Korean Confucian ceremonies are “coming of age at age 15 years”, marriage, death, and the anniversary of an ancestor’s death. Among these, funerals had the greatest effect on people’s lives. The funeral was a way of expressing one’s innermost feelings, and its conduct and atmosphere depended on the degree of intimacy or formality in the relationship between the living and the deceased. The </a:t>
            </a:r>
            <a:r>
              <a:rPr lang="en-US" dirty="0" err="1"/>
              <a:t>Joseon</a:t>
            </a:r>
            <a:r>
              <a:rPr lang="en-US" dirty="0"/>
              <a:t> promoted a revised form of </a:t>
            </a:r>
            <a:r>
              <a:rPr lang="en-US" dirty="0" err="1"/>
              <a:t>Confucianism,calld</a:t>
            </a:r>
            <a:r>
              <a:rPr lang="en-US" dirty="0"/>
              <a:t> Neo-Confucianism, that had also been developed in China.  In the 18</a:t>
            </a:r>
            <a:r>
              <a:rPr lang="en-US" baseline="30000" dirty="0"/>
              <a:t>th</a:t>
            </a:r>
            <a:r>
              <a:rPr lang="en-US" dirty="0"/>
              <a:t> and 19</a:t>
            </a:r>
            <a:r>
              <a:rPr lang="en-US" baseline="30000" dirty="0"/>
              <a:t>th</a:t>
            </a:r>
            <a:r>
              <a:rPr lang="en-US" dirty="0"/>
              <a:t> centuries, scholars developed and promoted the emergence of </a:t>
            </a:r>
            <a:r>
              <a:rPr lang="en-US" dirty="0" err="1"/>
              <a:t>Silhak</a:t>
            </a:r>
            <a:r>
              <a:rPr lang="en-US" dirty="0"/>
              <a:t>, or Practical Learning, which some see as an early step toward modern social and scientific practices.</a:t>
            </a:r>
          </a:p>
        </p:txBody>
      </p:sp>
      <p:sp>
        <p:nvSpPr>
          <p:cNvPr id="61444" name="Slide Number Placeholder 3"/>
          <p:cNvSpPr>
            <a:spLocks noGrp="1"/>
          </p:cNvSpPr>
          <p:nvPr>
            <p:ph type="sldNum" sz="quarter" idx="5"/>
          </p:nvPr>
        </p:nvSpPr>
        <p:spPr bwMode="auto">
          <a:noFill/>
          <a:ln>
            <a:miter lim="800000"/>
            <a:headEnd/>
            <a:tailEnd/>
          </a:ln>
        </p:spPr>
        <p:txBody>
          <a:bodyPr/>
          <a:lstStyle/>
          <a:p>
            <a:fld id="{392D2645-7DE9-D34E-A24B-C80E7894DF17}" type="slidenum">
              <a:rPr lang="en-US">
                <a:latin typeface="Calibri" pitchFamily="-84" charset="0"/>
              </a:rPr>
              <a:pPr/>
              <a:t>11</a:t>
            </a:fld>
            <a:endParaRPr lang="en-US">
              <a:latin typeface="Calibri" pitchFamily="-84" charset="0"/>
            </a:endParaRPr>
          </a:p>
        </p:txBody>
      </p:sp>
      <p:sp>
        <p:nvSpPr>
          <p:cNvPr id="61445" name="Footer Placeholder 4"/>
          <p:cNvSpPr>
            <a:spLocks noGrp="1"/>
          </p:cNvSpPr>
          <p:nvPr>
            <p:ph type="ftr" sz="quarter" idx="4"/>
          </p:nvPr>
        </p:nvSpPr>
        <p:spPr bwMode="auto">
          <a:noFill/>
          <a:ln>
            <a:miter lim="800000"/>
            <a:headEnd/>
            <a:tailEnd/>
          </a:ln>
        </p:spPr>
        <p:txBody>
          <a:bodyPr/>
          <a:lstStyle/>
          <a:p>
            <a:r>
              <a:rPr lang="en-US">
                <a:latin typeface="Calibri" pitchFamily="-84" charset="0"/>
              </a:rPr>
              <a:t>Sejong Cultural Society (www.SejongCulturalSociety.org)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Introduced to </a:t>
            </a:r>
            <a:r>
              <a:rPr lang="en-US" sz="1200" b="1" dirty="0" smtClean="0">
                <a:hlinkClick r:id="rId3" tooltip="Korea"/>
              </a:rPr>
              <a:t>Korea</a:t>
            </a:r>
            <a:r>
              <a:rPr lang="en-US" sz="1200" dirty="0" smtClean="0"/>
              <a:t> from </a:t>
            </a:r>
            <a:r>
              <a:rPr lang="en-US" sz="1200" dirty="0" smtClean="0">
                <a:hlinkClick r:id="rId4" tooltip="China"/>
              </a:rPr>
              <a:t>China</a:t>
            </a:r>
            <a:r>
              <a:rPr lang="en-US" sz="1200" dirty="0" smtClean="0"/>
              <a:t> during the </a:t>
            </a:r>
            <a:r>
              <a:rPr lang="en-US" sz="1200" dirty="0" smtClean="0">
                <a:hlinkClick r:id="rId5" tooltip="Three Kingdoms of Korea"/>
              </a:rPr>
              <a:t>Three Kingdoms</a:t>
            </a:r>
            <a:endParaRPr lang="en-US" sz="1200" dirty="0" smtClean="0"/>
          </a:p>
          <a:p>
            <a:r>
              <a:rPr lang="en-US" sz="1200" dirty="0" smtClean="0"/>
              <a:t> Greatest popularity during </a:t>
            </a:r>
            <a:r>
              <a:rPr lang="en-US" sz="1200" dirty="0" err="1" smtClean="0">
                <a:hlinkClick r:id="rId6" tooltip="Goryeo Dynasty"/>
              </a:rPr>
              <a:t>Goryeo</a:t>
            </a:r>
            <a:endParaRPr lang="en-US" sz="1200" dirty="0" smtClean="0"/>
          </a:p>
          <a:p>
            <a:r>
              <a:rPr lang="en-US" sz="1200" dirty="0" smtClean="0"/>
              <a:t> Minor but significant element of Korean thought and integrates with animism</a:t>
            </a:r>
          </a:p>
          <a:p>
            <a:endParaRPr lang="en-US" dirty="0"/>
          </a:p>
        </p:txBody>
      </p:sp>
      <p:sp>
        <p:nvSpPr>
          <p:cNvPr id="4" name="Slide Number Placeholder 3"/>
          <p:cNvSpPr>
            <a:spLocks noGrp="1"/>
          </p:cNvSpPr>
          <p:nvPr>
            <p:ph type="sldNum" sz="quarter" idx="10"/>
          </p:nvPr>
        </p:nvSpPr>
        <p:spPr/>
        <p:txBody>
          <a:bodyPr/>
          <a:lstStyle/>
          <a:p>
            <a:fld id="{07886F70-148A-B948-87E0-537CDA0B9E83}"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886F70-148A-B948-87E0-537CDA0B9E83}" type="slidenum">
              <a:rPr lang="en-US" smtClean="0"/>
              <a:pPr/>
              <a:t>28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pPr eaLnBrk="1" hangingPunct="1">
              <a:spcBef>
                <a:spcPct val="0"/>
              </a:spcBef>
            </a:pPr>
            <a:r>
              <a:rPr lang="en-US"/>
              <a:t>Hangul is the only alphabet in the whole world invented by one person. It is a purely phonetic alphabet with 10 vowels and 14 constants.</a:t>
            </a:r>
          </a:p>
          <a:p>
            <a:pPr eaLnBrk="1" hangingPunct="1">
              <a:spcBef>
                <a:spcPct val="0"/>
              </a:spcBef>
            </a:pPr>
            <a:r>
              <a:rPr lang="en-US"/>
              <a:t>Koreans used Chinese characters before the invention of Korean alphabet. The majority of Koreans were effectively illiterate before the invention of Hangul. </a:t>
            </a:r>
          </a:p>
          <a:p>
            <a:pPr eaLnBrk="1" hangingPunct="1">
              <a:spcBef>
                <a:spcPct val="0"/>
              </a:spcBef>
            </a:pPr>
            <a:r>
              <a:rPr lang="en-US"/>
              <a:t>In explaining the need for the new script, King Sejong explained that the Korean language was different from Chinese; using Chinese characters to write was so difficult for the common people that only privileged aristocrats</a:t>
            </a:r>
            <a:r>
              <a:rPr lang="en-US" i="1"/>
              <a:t>,</a:t>
            </a:r>
            <a:r>
              <a:rPr lang="en-US"/>
              <a:t> usually male, could read and write. Hangul was designed so that even a commoner could learn to read and write.</a:t>
            </a:r>
          </a:p>
          <a:p>
            <a:pPr eaLnBrk="1" hangingPunct="1">
              <a:spcBef>
                <a:spcPct val="0"/>
              </a:spcBef>
            </a:pPr>
            <a:r>
              <a:rPr lang="en-US">
                <a:solidFill>
                  <a:schemeClr val="bg1"/>
                </a:solidFill>
              </a:rPr>
              <a:t>"</a:t>
            </a:r>
            <a:r>
              <a:rPr lang="en-US" i="1">
                <a:solidFill>
                  <a:schemeClr val="bg1"/>
                </a:solidFill>
              </a:rPr>
              <a:t>Hunmin Jeong-eum</a:t>
            </a:r>
            <a:r>
              <a:rPr lang="en-US">
                <a:solidFill>
                  <a:schemeClr val="bg1"/>
                </a:solidFill>
              </a:rPr>
              <a:t> Explanation and Examples“ explains the design of the consonant letters according to “articulatory phonetics” and the vowel letters according to the principles of “yin and yang” and “vowel harmony”.</a:t>
            </a:r>
          </a:p>
          <a:p>
            <a:pPr eaLnBrk="1" hangingPunct="1">
              <a:spcBef>
                <a:spcPct val="0"/>
              </a:spcBef>
            </a:pPr>
            <a:r>
              <a:rPr lang="en-US" i="1"/>
              <a:t>From http://library.thinkquest.org/20746/non/info/index.html</a:t>
            </a:r>
          </a:p>
        </p:txBody>
      </p:sp>
      <p:sp>
        <p:nvSpPr>
          <p:cNvPr id="40964" name="Slide Number Placeholder 3"/>
          <p:cNvSpPr>
            <a:spLocks noGrp="1"/>
          </p:cNvSpPr>
          <p:nvPr>
            <p:ph type="sldNum" sz="quarter" idx="5"/>
          </p:nvPr>
        </p:nvSpPr>
        <p:spPr bwMode="auto">
          <a:noFill/>
          <a:ln>
            <a:miter lim="800000"/>
            <a:headEnd/>
            <a:tailEnd/>
          </a:ln>
        </p:spPr>
        <p:txBody>
          <a:bodyPr/>
          <a:lstStyle/>
          <a:p>
            <a:fld id="{F88B13A7-82AD-E04F-AA58-2930439A39F7}" type="slidenum">
              <a:rPr lang="en-US">
                <a:latin typeface="Calibri" pitchFamily="-84" charset="0"/>
              </a:rPr>
              <a:pPr/>
              <a:t>38</a:t>
            </a:fld>
            <a:endParaRPr lang="en-US">
              <a:latin typeface="Calibri" pitchFamily="-84" charset="0"/>
            </a:endParaRPr>
          </a:p>
        </p:txBody>
      </p:sp>
      <p:sp>
        <p:nvSpPr>
          <p:cNvPr id="40965" name="Footer Placeholder 4"/>
          <p:cNvSpPr>
            <a:spLocks noGrp="1"/>
          </p:cNvSpPr>
          <p:nvPr>
            <p:ph type="ftr" sz="quarter" idx="4"/>
          </p:nvPr>
        </p:nvSpPr>
        <p:spPr bwMode="auto">
          <a:noFill/>
          <a:ln>
            <a:miter lim="800000"/>
            <a:headEnd/>
            <a:tailEnd/>
          </a:ln>
        </p:spPr>
        <p:txBody>
          <a:bodyPr/>
          <a:lstStyle/>
          <a:p>
            <a:r>
              <a:rPr lang="en-US">
                <a:latin typeface="Calibri" pitchFamily="-84" charset="0"/>
              </a:rPr>
              <a:t>Sejong Cultural Society (www.SejongCulturalSociety.org)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Commercial farming begins in the 16</a:t>
            </a:r>
            <a:r>
              <a:rPr lang="en-US" baseline="30000" dirty="0" smtClean="0"/>
              <a:t>th</a:t>
            </a:r>
            <a:r>
              <a:rPr lang="en-US" baseline="0" dirty="0" smtClean="0"/>
              <a:t> century in Britain.</a:t>
            </a:r>
            <a:endParaRPr lang="en-US" dirty="0"/>
          </a:p>
        </p:txBody>
      </p:sp>
      <p:sp>
        <p:nvSpPr>
          <p:cNvPr id="4" name="Slide Number Placeholder 3"/>
          <p:cNvSpPr>
            <a:spLocks noGrp="1"/>
          </p:cNvSpPr>
          <p:nvPr>
            <p:ph type="sldNum" sz="quarter" idx="10"/>
          </p:nvPr>
        </p:nvSpPr>
        <p:spPr/>
        <p:txBody>
          <a:bodyPr/>
          <a:lstStyle/>
          <a:p>
            <a:fld id="{07886F70-148A-B948-87E0-537CDA0B9E83}" type="slidenum">
              <a:rPr lang="en-US" smtClean="0"/>
              <a:pPr/>
              <a:t>40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886F70-148A-B948-87E0-537CDA0B9E83}" type="slidenum">
              <a:rPr lang="en-US" smtClean="0"/>
              <a:pPr/>
              <a:t>58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41219CA-1C91-4AF1-A608-6ABB3D3CBB14}" type="datetime1">
              <a:rPr lang="en-US" smtClean="0"/>
              <a:pPr/>
              <a:t>3/28/15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B92AD1-9230-4E13-93F4-4AACD3C5ADE6}" type="datetime1">
              <a:rPr lang="en-US" smtClean="0"/>
              <a:pPr/>
              <a:t>3/28/15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89A48-932D-6740-A2FB-82F58176C2C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2880BB-2B86-4F59-9E73-65C3E047B338}" type="datetime1">
              <a:rPr lang="en-US" smtClean="0"/>
              <a:pPr/>
              <a:t>3/28/15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89A48-932D-6740-A2FB-82F58176C2C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6AFAD5-393D-4990-A27F-73DF485B65FC}" type="datetime1">
              <a:rPr lang="en-US" smtClean="0"/>
              <a:pPr/>
              <a:t>3/28/15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89A48-932D-6740-A2FB-82F58176C2C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A0E0CE-4B78-4A76-A8CA-EF383CBD112D}" type="datetime1">
              <a:rPr lang="en-US" smtClean="0"/>
              <a:pPr/>
              <a:t>3/28/15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1A3BC-1721-41A9-A28E-3ABDE20B2BF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9B617B-864C-419A-AC38-80401FC05B47}" type="datetime1">
              <a:rPr lang="en-US" smtClean="0"/>
              <a:pPr/>
              <a:t>3/28/15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D89A48-932D-6740-A2FB-82F58176C2C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975FDB-C373-4C0F-91FB-4199AD858883}" type="datetime1">
              <a:rPr lang="en-US" smtClean="0"/>
              <a:pPr/>
              <a:t>3/28/15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D89A48-932D-6740-A2FB-82F58176C2C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E0A6C0-20B8-4AC0-9614-F474E205D376}" type="datetime1">
              <a:rPr lang="en-US" smtClean="0"/>
              <a:pPr/>
              <a:t>3/28/15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D89A48-932D-6740-A2FB-82F58176C2C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1D3F73-44F0-4641-8B37-A6CFF6993627}" type="datetime1">
              <a:rPr lang="en-US" smtClean="0"/>
              <a:pPr/>
              <a:t>3/28/15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D89A48-932D-6740-A2FB-82F58176C2C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B36394-8691-4C56-A637-67BFFC2F5FBB}" type="datetime1">
              <a:rPr lang="en-US" smtClean="0"/>
              <a:pPr/>
              <a:t>3/28/15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8D27C9-8AD5-4782-9D55-BE0F0CF60B7C}" type="datetime1">
              <a:rPr lang="en-US" smtClean="0"/>
              <a:pPr/>
              <a:t>3/28/15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D89A48-932D-6740-A2FB-82F58176C2C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D00673-E984-43E4-BF53-A4E0CD11AD83}" type="datetime1">
              <a:rPr lang="en-US" smtClean="0"/>
              <a:pPr/>
              <a:t>3/28/15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D89A48-932D-6740-A2FB-82F58176C2C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hf hdr="0" ftr="0" dt="0"/>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angliudesign.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hyperlink" Target="http://www.ktlit.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 Id="rId3" Type="http://schemas.openxmlformats.org/officeDocument/2006/relationships/image" Target="../media/image2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kr/url?sa=t&amp;rct=j&amp;q=&amp;esrc=s&amp;source=web&amp;cd=2&amp;cad=rja&amp;ved=0CDcQFjAB&amp;url=http://hompi.sogang.ac.kr/anthony/CraneEng.pdf&amp;ei=zY1SUenKLYykigeK04DIDQ&amp;usg=AFQjCNFtOb9MCYvkR576nRF48-di-y-9wA&amp;bvm=bv.44342787,d.aGc"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amazon.com/s/ref=nb_sb_noss?url=search-alias=stripbooks&amp;field-keywords=%22land+of+exile%22&amp;x=0&amp;y=0" TargetMode="External"/><Relationship Id="rId4" Type="http://schemas.openxmlformats.org/officeDocument/2006/relationships/hyperlink" Target="http://www.amazon.com/Modern-Korean-Fiction-Bruce-Fulton/dp/0231135130/ref=sr_1_1?s=books&amp;ie=UTF8&amp;qid=1290326131&amp;sr=1-1" TargetMode="External"/><Relationship Id="rId1" Type="http://schemas.openxmlformats.org/officeDocument/2006/relationships/slideLayout" Target="../slideLayouts/slideLayout2.xml"/><Relationship Id="rId2" Type="http://schemas.openxmlformats.org/officeDocument/2006/relationships/hyperlink" Target="http://www.amazon.com/Waxen-Wings-Koreana-Anthology-Fiction/dp/1597432032/ref=sr_1_1?ie=UTF8&amp;s=books&amp;qid=1302245402&amp;sr=1-1"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mazon.com/Words-Farewell-Stories-Writers-DEL-Anthologies/dp/0931188768/ref=sr_1_fkmr0_1?ie=UTF8&amp;qid=1302245326&amp;sr=1-1-fkmr0" TargetMode="External"/><Relationship Id="rId3" Type="http://schemas.openxmlformats.org/officeDocument/2006/relationships/hyperlink" Target="http://www.ktlit.com/korean-literature/review-questioning-minds-short-stories-by-modern-korean-women"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www.ktlit.com/korean-literature/the-all-modern-korean-literature-in-translation-online-project" TargetMode="External"/><Relationship Id="rId4" Type="http://schemas.openxmlformats.org/officeDocument/2006/relationships/hyperlink" Target="http://hompi.sogang.ac.kr/anthony/" TargetMode="External"/><Relationship Id="rId5" Type="http://schemas.openxmlformats.org/officeDocument/2006/relationships/hyperlink" Target="http://www.ekoreajournal.net/main/index.htm" TargetMode="External"/><Relationship Id="rId6" Type="http://schemas.openxmlformats.org/officeDocument/2006/relationships/hyperlink" Target="http://eng.klti.or.kr/e_main.do" TargetMode="External"/><Relationship Id="rId7" Type="http://schemas.openxmlformats.org/officeDocument/2006/relationships/hyperlink" Target="http://WWW.KTLIT.COM" TargetMode="External"/><Relationship Id="rId8" Type="http://schemas.openxmlformats.org/officeDocument/2006/relationships/hyperlink" Target="http://www.youtube.com/koreanfilm"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73.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1116106"/>
          </a:xfrm>
        </p:spPr>
        <p:txBody>
          <a:bodyPr>
            <a:normAutofit fontScale="90000"/>
          </a:bodyPr>
          <a:lstStyle/>
          <a:p>
            <a:r>
              <a:rPr lang="en-US" sz="5600" b="1" dirty="0" smtClean="0">
                <a:solidFill>
                  <a:srgbClr val="FFFFFF"/>
                </a:solidFill>
                <a:latin typeface="Times New Roman" pitchFamily="18" charset="0"/>
                <a:ea typeface="양재깨비체B" pitchFamily="18" charset="-127"/>
                <a:cs typeface="Times New Roman" pitchFamily="18" charset="0"/>
              </a:rPr>
              <a:t>TRANSLATED Korean Literature</a:t>
            </a:r>
            <a:br>
              <a:rPr lang="en-US" sz="5600" b="1" dirty="0" smtClean="0">
                <a:solidFill>
                  <a:srgbClr val="FFFFFF"/>
                </a:solidFill>
                <a:latin typeface="Times New Roman" pitchFamily="18" charset="0"/>
                <a:ea typeface="양재깨비체B" pitchFamily="18" charset="-127"/>
                <a:cs typeface="Times New Roman" pitchFamily="18" charset="0"/>
              </a:rPr>
            </a:br>
            <a:r>
              <a:rPr lang="en-US" sz="5600" b="1" dirty="0" smtClean="0">
                <a:solidFill>
                  <a:srgbClr val="FFFFFF"/>
                </a:solidFill>
                <a:latin typeface="Times New Roman" pitchFamily="18" charset="0"/>
                <a:ea typeface="양재깨비체B" pitchFamily="18" charset="-127"/>
                <a:cs typeface="Times New Roman" pitchFamily="18" charset="0"/>
              </a:rPr>
              <a:t>In 60 minutes or thereabouts</a:t>
            </a:r>
            <a:r>
              <a:rPr lang="en-US" dirty="0" smtClean="0">
                <a:solidFill>
                  <a:srgbClr val="FFFFFF"/>
                </a:solidFill>
                <a:latin typeface="Times New Roman" pitchFamily="18" charset="0"/>
                <a:ea typeface="양재깨비체B" pitchFamily="18" charset="-127"/>
                <a:cs typeface="Times New Roman" pitchFamily="18" charset="0"/>
              </a:rPr>
              <a:t>!</a:t>
            </a:r>
            <a:endParaRPr lang="en-US" dirty="0">
              <a:solidFill>
                <a:srgbClr val="FFFFFF"/>
              </a:solidFill>
              <a:latin typeface="Times New Roman" pitchFamily="18" charset="0"/>
              <a:ea typeface="양재깨비체B" pitchFamily="18" charset="-127"/>
              <a:cs typeface="Times New Roman" pitchFamily="18" charset="0"/>
            </a:endParaRPr>
          </a:p>
        </p:txBody>
      </p:sp>
      <p:sp>
        <p:nvSpPr>
          <p:cNvPr id="9" name="Slide Number Placeholder 8"/>
          <p:cNvSpPr>
            <a:spLocks noGrp="1"/>
          </p:cNvSpPr>
          <p:nvPr>
            <p:ph type="sldNum" sz="quarter" idx="12"/>
          </p:nvPr>
        </p:nvSpPr>
        <p:spPr/>
        <p:txBody>
          <a:bodyPr/>
          <a:lstStyle/>
          <a:p>
            <a:fld id="{26D89A48-932D-6740-A2FB-82F58176C2CF}" type="slidenum">
              <a:rPr lang="en-US" smtClean="0"/>
              <a:pPr/>
              <a:t>1</a:t>
            </a:fld>
            <a:endParaRPr lang="en-US"/>
          </a:p>
        </p:txBody>
      </p:sp>
      <p:sp>
        <p:nvSpPr>
          <p:cNvPr id="15" name="TextBox 14"/>
          <p:cNvSpPr txBox="1"/>
          <p:nvPr/>
        </p:nvSpPr>
        <p:spPr>
          <a:xfrm>
            <a:off x="4371911" y="6516052"/>
            <a:ext cx="3791761" cy="369332"/>
          </a:xfrm>
          <a:prstGeom prst="rect">
            <a:avLst/>
          </a:prstGeom>
          <a:noFill/>
        </p:spPr>
        <p:txBody>
          <a:bodyPr wrap="none" rtlCol="0">
            <a:spAutoFit/>
          </a:bodyPr>
          <a:lstStyle/>
          <a:p>
            <a:r>
              <a:rPr lang="en-US" dirty="0" err="1" smtClean="0"/>
              <a:t>Pssssst</a:t>
            </a:r>
            <a:r>
              <a:rPr lang="en-US" dirty="0" smtClean="0"/>
              <a:t>…….Q&amp;A as we go, please!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FFFF"/>
                </a:solidFill>
                <a:latin typeface="Times New Roman"/>
                <a:cs typeface="Times New Roman"/>
              </a:rPr>
              <a:t>Next Time!</a:t>
            </a:r>
            <a:endParaRPr lang="en-US" b="1" dirty="0">
              <a:solidFill>
                <a:srgbClr val="FFFFFF"/>
              </a:solidFill>
              <a:latin typeface="Times New Roman"/>
              <a:cs typeface="Times New Roman"/>
            </a:endParaRPr>
          </a:p>
        </p:txBody>
      </p:sp>
      <p:sp>
        <p:nvSpPr>
          <p:cNvPr id="3" name="Content Placeholder 2"/>
          <p:cNvSpPr>
            <a:spLocks noGrp="1"/>
          </p:cNvSpPr>
          <p:nvPr>
            <p:ph idx="1"/>
          </p:nvPr>
        </p:nvSpPr>
        <p:spPr>
          <a:xfrm>
            <a:off x="457200" y="1600201"/>
            <a:ext cx="8229600" cy="1036711"/>
          </a:xfrm>
        </p:spPr>
        <p:txBody>
          <a:bodyPr>
            <a:normAutofit/>
          </a:bodyPr>
          <a:lstStyle/>
          <a:p>
            <a:r>
              <a:rPr lang="en-US" sz="3200" dirty="0" smtClean="0">
                <a:latin typeface="Times New Roman"/>
                <a:cs typeface="Times New Roman"/>
              </a:rPr>
              <a:t>I swear we’ll get that </a:t>
            </a:r>
            <a:r>
              <a:rPr lang="en-US" sz="3200" dirty="0" smtClean="0">
                <a:solidFill>
                  <a:schemeClr val="tx1"/>
                </a:solidFill>
                <a:latin typeface="Times New Roman"/>
                <a:cs typeface="Times New Roman"/>
              </a:rPr>
              <a:t>incarnation</a:t>
            </a:r>
            <a:r>
              <a:rPr lang="en-US" sz="3200" dirty="0" smtClean="0">
                <a:latin typeface="Times New Roman"/>
                <a:cs typeface="Times New Roman"/>
              </a:rPr>
              <a:t> right!^^</a:t>
            </a:r>
            <a:endParaRPr lang="en-US" sz="3200" dirty="0">
              <a:latin typeface="Times New Roman"/>
              <a:cs typeface="Times New Roman"/>
            </a:endParaRPr>
          </a:p>
        </p:txBody>
      </p:sp>
      <p:sp>
        <p:nvSpPr>
          <p:cNvPr id="4" name="Slide Number Placeholder 3"/>
          <p:cNvSpPr>
            <a:spLocks noGrp="1"/>
          </p:cNvSpPr>
          <p:nvPr>
            <p:ph type="sldNum" sz="quarter" idx="12"/>
          </p:nvPr>
        </p:nvSpPr>
        <p:spPr/>
        <p:txBody>
          <a:bodyPr/>
          <a:lstStyle/>
          <a:p>
            <a:fld id="{26D89A48-932D-6740-A2FB-82F58176C2CF}" type="slidenum">
              <a:rPr lang="en-US" smtClean="0"/>
              <a:pPr/>
              <a:t>10</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2" descr="국제문화행사 종묘대제 사진"/>
          <p:cNvPicPr>
            <a:picLocks noChangeAspect="1" noChangeArrowheads="1"/>
          </p:cNvPicPr>
          <p:nvPr/>
        </p:nvPicPr>
        <p:blipFill>
          <a:blip r:embed="rId3"/>
          <a:srcRect/>
          <a:stretch>
            <a:fillRect/>
          </a:stretch>
        </p:blipFill>
        <p:spPr bwMode="auto">
          <a:xfrm>
            <a:off x="0" y="0"/>
            <a:ext cx="11448447" cy="7033592"/>
          </a:xfrm>
          <a:prstGeom prst="rect">
            <a:avLst/>
          </a:prstGeom>
          <a:noFill/>
          <a:ln w="9525">
            <a:noFill/>
            <a:miter lim="800000"/>
            <a:headEnd/>
            <a:tailEnd/>
          </a:ln>
        </p:spPr>
      </p:pic>
      <p:sp>
        <p:nvSpPr>
          <p:cNvPr id="2" name="Title 1"/>
          <p:cNvSpPr>
            <a:spLocks noGrp="1"/>
          </p:cNvSpPr>
          <p:nvPr>
            <p:ph type="title"/>
          </p:nvPr>
        </p:nvSpPr>
        <p:spPr>
          <a:xfrm>
            <a:off x="0" y="0"/>
            <a:ext cx="7772400" cy="914400"/>
          </a:xfrm>
        </p:spPr>
        <p:txBody>
          <a:bodyPr/>
          <a:lstStyle/>
          <a:p>
            <a:pPr eaLnBrk="1" hangingPunct="1">
              <a:defRPr/>
            </a:pPr>
            <a:r>
              <a:rPr lang="en-US" b="1" dirty="0">
                <a:solidFill>
                  <a:schemeClr val="tx1"/>
                </a:solidFill>
                <a:latin typeface="Times New Roman" pitchFamily="18" charset="0"/>
                <a:cs typeface="Times New Roman" pitchFamily="18" charset="0"/>
              </a:rPr>
              <a:t>Korean Confucianism</a:t>
            </a:r>
          </a:p>
        </p:txBody>
      </p:sp>
      <p:sp>
        <p:nvSpPr>
          <p:cNvPr id="6" name="Slide Number Placeholder 5"/>
          <p:cNvSpPr>
            <a:spLocks noGrp="1"/>
          </p:cNvSpPr>
          <p:nvPr>
            <p:ph type="sldNum" sz="quarter" idx="12"/>
          </p:nvPr>
        </p:nvSpPr>
        <p:spPr/>
        <p:txBody>
          <a:bodyPr/>
          <a:lstStyle/>
          <a:p>
            <a:fld id="{26D89A48-932D-6740-A2FB-82F58176C2CF}" type="slidenum">
              <a:rPr lang="en-US" smtClean="0"/>
              <a:pPr/>
              <a:t>11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dirty="0" smtClean="0">
                <a:solidFill>
                  <a:schemeClr val="tx1"/>
                </a:solidFill>
                <a:latin typeface="Times New Roman"/>
                <a:cs typeface="Times New Roman"/>
              </a:rPr>
              <a:t>5 Relationships</a:t>
            </a:r>
            <a:endParaRPr lang="en-US" sz="4500" dirty="0">
              <a:solidFill>
                <a:schemeClr val="tx1"/>
              </a:solidFill>
              <a:latin typeface="Times New Roman"/>
              <a:cs typeface="Times New Roman"/>
            </a:endParaRPr>
          </a:p>
        </p:txBody>
      </p:sp>
      <p:sp>
        <p:nvSpPr>
          <p:cNvPr id="3" name="Content Placeholder 2"/>
          <p:cNvSpPr>
            <a:spLocks noGrp="1"/>
          </p:cNvSpPr>
          <p:nvPr>
            <p:ph idx="1"/>
          </p:nvPr>
        </p:nvSpPr>
        <p:spPr>
          <a:xfrm>
            <a:off x="498474" y="1412776"/>
            <a:ext cx="8188326" cy="5256584"/>
          </a:xfrm>
        </p:spPr>
        <p:txBody>
          <a:bodyPr>
            <a:normAutofit fontScale="85000" lnSpcReduction="10000"/>
          </a:bodyPr>
          <a:lstStyle/>
          <a:p>
            <a:r>
              <a:rPr lang="en-US" sz="3200" dirty="0" smtClean="0">
                <a:latin typeface="Times New Roman"/>
                <a:cs typeface="Times New Roman"/>
              </a:rPr>
              <a:t>1) Ruler to Subject </a:t>
            </a:r>
          </a:p>
          <a:p>
            <a:r>
              <a:rPr lang="en-US" sz="3200" dirty="0" smtClean="0">
                <a:latin typeface="Times New Roman"/>
                <a:cs typeface="Times New Roman"/>
              </a:rPr>
              <a:t>2) Father to Son </a:t>
            </a:r>
          </a:p>
          <a:p>
            <a:r>
              <a:rPr lang="en-US" sz="3200" dirty="0" smtClean="0">
                <a:latin typeface="Times New Roman"/>
                <a:cs typeface="Times New Roman"/>
              </a:rPr>
              <a:t>3) Elder Brother to Younger Brother </a:t>
            </a:r>
          </a:p>
          <a:p>
            <a:r>
              <a:rPr lang="en-US" sz="3200" dirty="0" smtClean="0">
                <a:latin typeface="Times New Roman"/>
                <a:cs typeface="Times New Roman"/>
              </a:rPr>
              <a:t>4) Husband to Wife </a:t>
            </a:r>
          </a:p>
          <a:p>
            <a:r>
              <a:rPr lang="en-US" sz="3200" dirty="0" smtClean="0">
                <a:latin typeface="Times New Roman"/>
                <a:cs typeface="Times New Roman"/>
              </a:rPr>
              <a:t>5) Friend to Friend </a:t>
            </a:r>
          </a:p>
          <a:p>
            <a:r>
              <a:rPr lang="en-US" sz="3200" dirty="0" smtClean="0">
                <a:latin typeface="Times New Roman"/>
                <a:cs typeface="Times New Roman"/>
              </a:rPr>
              <a:t>The preceding parts are superior to the antecedent, except for #5 where they're equal IF OF THE SAME AGE</a:t>
            </a:r>
            <a:r>
              <a:rPr lang="en-US" dirty="0" smtClean="0">
                <a:latin typeface="Times New Roman"/>
                <a:cs typeface="Times New Roman"/>
              </a:rPr>
              <a:t>.</a:t>
            </a:r>
            <a:endParaRPr lang="en-US" dirty="0">
              <a:latin typeface="Times New Roman"/>
              <a:cs typeface="Times New Roman"/>
            </a:endParaRPr>
          </a:p>
        </p:txBody>
      </p:sp>
      <p:sp>
        <p:nvSpPr>
          <p:cNvPr id="4" name="Slide Number Placeholder 3"/>
          <p:cNvSpPr>
            <a:spLocks noGrp="1"/>
          </p:cNvSpPr>
          <p:nvPr>
            <p:ph type="sldNum" sz="quarter" idx="12"/>
          </p:nvPr>
        </p:nvSpPr>
        <p:spPr/>
        <p:txBody>
          <a:bodyPr/>
          <a:lstStyle/>
          <a:p>
            <a:fld id="{26D89A48-932D-6740-A2FB-82F58176C2CF}" type="slidenum">
              <a:rPr lang="en-US" smtClean="0"/>
              <a:pPr/>
              <a:t>12</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auTzi.jpg"/>
          <p:cNvPicPr>
            <a:picLocks noChangeAspect="1"/>
          </p:cNvPicPr>
          <p:nvPr/>
        </p:nvPicPr>
        <p:blipFill>
          <a:blip r:embed="rId3"/>
          <a:stretch>
            <a:fillRect/>
          </a:stretch>
        </p:blipFill>
        <p:spPr>
          <a:xfrm>
            <a:off x="-1" y="0"/>
            <a:ext cx="9129975" cy="6858000"/>
          </a:xfrm>
          <a:prstGeom prst="rect">
            <a:avLst/>
          </a:prstGeom>
        </p:spPr>
      </p:pic>
      <p:sp>
        <p:nvSpPr>
          <p:cNvPr id="2" name="Title 1"/>
          <p:cNvSpPr>
            <a:spLocks noGrp="1"/>
          </p:cNvSpPr>
          <p:nvPr>
            <p:ph type="title"/>
          </p:nvPr>
        </p:nvSpPr>
        <p:spPr>
          <a:xfrm>
            <a:off x="0" y="0"/>
            <a:ext cx="7556313" cy="1116106"/>
          </a:xfrm>
        </p:spPr>
        <p:txBody>
          <a:bodyPr/>
          <a:lstStyle/>
          <a:p>
            <a:r>
              <a:rPr lang="en-US" b="1" dirty="0" smtClean="0">
                <a:solidFill>
                  <a:schemeClr val="bg1"/>
                </a:solidFill>
                <a:latin typeface="Times New Roman" pitchFamily="18" charset="0"/>
                <a:cs typeface="Times New Roman" pitchFamily="18" charset="0"/>
              </a:rPr>
              <a:t>TAOISM: Lao Tzu</a:t>
            </a:r>
            <a:endParaRPr lang="en-US" b="1" dirty="0">
              <a:solidFill>
                <a:schemeClr val="bg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6D89A48-932D-6740-A2FB-82F58176C2CF}" type="slidenum">
              <a:rPr lang="en-US" smtClean="0"/>
              <a:pPr/>
              <a:t>13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dirty="0" smtClean="0">
                <a:solidFill>
                  <a:srgbClr val="FFFFFF"/>
                </a:solidFill>
                <a:latin typeface="Times New Roman"/>
                <a:cs typeface="Times New Roman"/>
              </a:rPr>
              <a:t>Harmony</a:t>
            </a:r>
            <a:endParaRPr lang="en-US" sz="4500" dirty="0">
              <a:solidFill>
                <a:srgbClr val="FFFFFF"/>
              </a:solidFill>
              <a:latin typeface="Times New Roman"/>
              <a:cs typeface="Times New Roman"/>
            </a:endParaRPr>
          </a:p>
        </p:txBody>
      </p:sp>
      <p:sp>
        <p:nvSpPr>
          <p:cNvPr id="3" name="Content Placeholder 2"/>
          <p:cNvSpPr>
            <a:spLocks noGrp="1"/>
          </p:cNvSpPr>
          <p:nvPr>
            <p:ph idx="1"/>
          </p:nvPr>
        </p:nvSpPr>
        <p:spPr>
          <a:xfrm>
            <a:off x="457200" y="1600201"/>
            <a:ext cx="8229600" cy="2908920"/>
          </a:xfrm>
        </p:spPr>
        <p:txBody>
          <a:bodyPr/>
          <a:lstStyle/>
          <a:p>
            <a:r>
              <a:rPr lang="en-US" sz="3200" dirty="0" smtClean="0">
                <a:latin typeface="Times New Roman"/>
                <a:cs typeface="Times New Roman"/>
              </a:rPr>
              <a:t> Emphasizes living in harmony with the way/path.</a:t>
            </a:r>
          </a:p>
          <a:p>
            <a:endParaRPr lang="en-US" dirty="0"/>
          </a:p>
        </p:txBody>
      </p:sp>
      <p:sp>
        <p:nvSpPr>
          <p:cNvPr id="4" name="Slide Number Placeholder 3"/>
          <p:cNvSpPr>
            <a:spLocks noGrp="1"/>
          </p:cNvSpPr>
          <p:nvPr>
            <p:ph type="sldNum" sz="quarter" idx="12"/>
          </p:nvPr>
        </p:nvSpPr>
        <p:spPr/>
        <p:txBody>
          <a:bodyPr/>
          <a:lstStyle/>
          <a:p>
            <a:fld id="{26D89A48-932D-6740-A2FB-82F58176C2CF}" type="slidenum">
              <a:rPr lang="en-US" smtClean="0"/>
              <a:pPr/>
              <a:t>14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FFFF"/>
                </a:solidFill>
                <a:latin typeface="Times New Roman"/>
                <a:cs typeface="Times New Roman"/>
              </a:rPr>
              <a:t>What Does It Add Up To?</a:t>
            </a:r>
            <a:endParaRPr lang="en-US" b="1" dirty="0">
              <a:solidFill>
                <a:srgbClr val="FFFFFF"/>
              </a:solidFill>
              <a:latin typeface="Times New Roman"/>
              <a:cs typeface="Times New Roman"/>
            </a:endParaRPr>
          </a:p>
        </p:txBody>
      </p:sp>
      <p:sp>
        <p:nvSpPr>
          <p:cNvPr id="3" name="Content Placeholder 2"/>
          <p:cNvSpPr>
            <a:spLocks noGrp="1"/>
          </p:cNvSpPr>
          <p:nvPr>
            <p:ph idx="1"/>
          </p:nvPr>
        </p:nvSpPr>
        <p:spPr>
          <a:xfrm>
            <a:off x="457200" y="1600201"/>
            <a:ext cx="8229600" cy="3484983"/>
          </a:xfrm>
        </p:spPr>
        <p:txBody>
          <a:bodyPr>
            <a:normAutofit/>
          </a:bodyPr>
          <a:lstStyle/>
          <a:p>
            <a:r>
              <a:rPr lang="en-US" sz="3200" dirty="0" smtClean="0">
                <a:latin typeface="Times New Roman"/>
                <a:cs typeface="Times New Roman"/>
              </a:rPr>
              <a:t> Balance between emotionalism and control always a question</a:t>
            </a:r>
          </a:p>
          <a:p>
            <a:r>
              <a:rPr lang="en-US" sz="3200" dirty="0" smtClean="0">
                <a:latin typeface="Times New Roman"/>
                <a:cs typeface="Times New Roman"/>
              </a:rPr>
              <a:t> “Moral” or “Dynastic” code underlies   </a:t>
            </a:r>
            <a:br>
              <a:rPr lang="en-US" sz="3200" dirty="0" smtClean="0">
                <a:latin typeface="Times New Roman"/>
                <a:cs typeface="Times New Roman"/>
              </a:rPr>
            </a:br>
            <a:r>
              <a:rPr lang="en-US" sz="3200" dirty="0" smtClean="0">
                <a:latin typeface="Times New Roman"/>
                <a:cs typeface="Times New Roman"/>
              </a:rPr>
              <a:t>  much of it</a:t>
            </a:r>
          </a:p>
        </p:txBody>
      </p:sp>
      <p:sp>
        <p:nvSpPr>
          <p:cNvPr id="4" name="Slide Number Placeholder 3"/>
          <p:cNvSpPr>
            <a:spLocks noGrp="1"/>
          </p:cNvSpPr>
          <p:nvPr>
            <p:ph type="sldNum" sz="quarter" idx="12"/>
          </p:nvPr>
        </p:nvSpPr>
        <p:spPr/>
        <p:txBody>
          <a:bodyPr/>
          <a:lstStyle/>
          <a:p>
            <a:fld id="{26D89A48-932D-6740-A2FB-82F58176C2CF}" type="slidenum">
              <a:rPr lang="en-US" smtClean="0"/>
              <a:pPr/>
              <a:t>15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FFFF"/>
                </a:solidFill>
                <a:latin typeface="Times New Roman"/>
                <a:cs typeface="Times New Roman"/>
              </a:rPr>
              <a:t>Oh yeah….</a:t>
            </a:r>
            <a:endParaRPr lang="en-US" b="1" dirty="0">
              <a:solidFill>
                <a:srgbClr val="FFFFFF"/>
              </a:solidFill>
              <a:latin typeface="Times New Roman"/>
              <a:cs typeface="Times New Roman"/>
            </a:endParaRPr>
          </a:p>
        </p:txBody>
      </p:sp>
      <p:sp>
        <p:nvSpPr>
          <p:cNvPr id="3" name="Content Placeholder 2"/>
          <p:cNvSpPr>
            <a:spLocks noGrp="1"/>
          </p:cNvSpPr>
          <p:nvPr>
            <p:ph idx="1"/>
          </p:nvPr>
        </p:nvSpPr>
        <p:spPr>
          <a:xfrm>
            <a:off x="457200" y="1600201"/>
            <a:ext cx="8229600" cy="1756791"/>
          </a:xfrm>
        </p:spPr>
        <p:txBody>
          <a:bodyPr>
            <a:normAutofit/>
          </a:bodyPr>
          <a:lstStyle/>
          <a:p>
            <a:r>
              <a:rPr lang="en-US" sz="3200" dirty="0" smtClean="0">
                <a:latin typeface="Times New Roman"/>
                <a:cs typeface="Times New Roman"/>
              </a:rPr>
              <a:t>China</a:t>
            </a:r>
          </a:p>
          <a:p>
            <a:r>
              <a:rPr lang="en-US" sz="3200" dirty="0" smtClean="0">
                <a:latin typeface="Times New Roman"/>
                <a:cs typeface="Times New Roman"/>
              </a:rPr>
              <a:t>Japan</a:t>
            </a:r>
            <a:endParaRPr lang="en-US" sz="3200" dirty="0">
              <a:latin typeface="Times New Roman"/>
              <a:cs typeface="Times New Roman"/>
            </a:endParaRPr>
          </a:p>
        </p:txBody>
      </p:sp>
      <p:sp>
        <p:nvSpPr>
          <p:cNvPr id="4" name="Slide Number Placeholder 3"/>
          <p:cNvSpPr>
            <a:spLocks noGrp="1"/>
          </p:cNvSpPr>
          <p:nvPr>
            <p:ph type="sldNum" sz="quarter" idx="12"/>
          </p:nvPr>
        </p:nvSpPr>
        <p:spPr/>
        <p:txBody>
          <a:bodyPr/>
          <a:lstStyle/>
          <a:p>
            <a:fld id="{26D89A48-932D-6740-A2FB-82F58176C2CF}" type="slidenum">
              <a:rPr lang="en-US" smtClean="0"/>
              <a:pPr/>
              <a:t>16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5600" b="1" dirty="0" smtClean="0">
                <a:solidFill>
                  <a:srgbClr val="FFFFFF"/>
                </a:solidFill>
                <a:latin typeface="Times New Roman" pitchFamily="18" charset="0"/>
                <a:cs typeface="Times New Roman" pitchFamily="18" charset="0"/>
              </a:rPr>
              <a:t>Some Cultural Differences*</a:t>
            </a:r>
            <a:r>
              <a:rPr lang="en-US" dirty="0" smtClean="0"/>
              <a:t/>
            </a:r>
            <a:br>
              <a:rPr lang="en-US" dirty="0" smtClean="0"/>
            </a:br>
            <a:endParaRPr lang="en-US" dirty="0"/>
          </a:p>
        </p:txBody>
      </p:sp>
      <p:sp>
        <p:nvSpPr>
          <p:cNvPr id="6" name="Slide Number Placeholder 5"/>
          <p:cNvSpPr>
            <a:spLocks noGrp="1"/>
          </p:cNvSpPr>
          <p:nvPr>
            <p:ph type="sldNum" sz="quarter" idx="12"/>
          </p:nvPr>
        </p:nvSpPr>
        <p:spPr/>
        <p:txBody>
          <a:bodyPr/>
          <a:lstStyle/>
          <a:p>
            <a:fld id="{26D89A48-932D-6740-A2FB-82F58176C2CF}" type="slidenum">
              <a:rPr lang="en-US" smtClean="0"/>
              <a:pPr/>
              <a:t>17</a:t>
            </a:fld>
            <a:endParaRPr lang="en-US"/>
          </a:p>
        </p:txBody>
      </p:sp>
      <p:sp>
        <p:nvSpPr>
          <p:cNvPr id="5" name="Subtitle 2"/>
          <p:cNvSpPr txBox="1">
            <a:spLocks/>
          </p:cNvSpPr>
          <p:nvPr/>
        </p:nvSpPr>
        <p:spPr>
          <a:xfrm>
            <a:off x="498474" y="1981200"/>
            <a:ext cx="5859051" cy="2491069"/>
          </a:xfrm>
          <a:prstGeom prst="rect">
            <a:avLst/>
          </a:prstGeom>
        </p:spPr>
        <p:txBody>
          <a:bodyPr vert="horz" lIns="91440" tIns="45720" rIns="91440" bIns="45720" rtlCol="0" anchor="t">
            <a:normAutofit fontScale="55000" lnSpcReduction="20000"/>
          </a:bodyPr>
          <a:lstStyle/>
          <a:p>
            <a:pPr marL="228600" marR="0" lvl="0" indent="-228600" algn="l" defTabSz="914400" rtl="0" eaLnBrk="1" fontAlgn="auto" latinLnBrk="0" hangingPunct="1">
              <a:lnSpc>
                <a:spcPct val="100000"/>
              </a:lnSpc>
              <a:spcBef>
                <a:spcPts val="2000"/>
              </a:spcBef>
              <a:spcAft>
                <a:spcPts val="0"/>
              </a:spcAft>
              <a:buClr>
                <a:schemeClr val="accent1"/>
              </a:buClr>
              <a:buSzPct val="75000"/>
              <a:buFont typeface="Wingdings" pitchFamily="2" charset="2"/>
              <a:buChar char="n"/>
              <a:tabLst/>
              <a:defRPr/>
            </a:pPr>
            <a:r>
              <a:rPr kumimoji="0" lang="en-US" sz="5538" b="0" i="0" u="none" strike="noStrike" kern="1200" cap="none" spc="0" normalizeH="0" baseline="0" noProof="0" dirty="0" smtClean="0">
                <a:ln>
                  <a:noFill/>
                </a:ln>
                <a:solidFill>
                  <a:srgbClr val="FFFFFF"/>
                </a:solidFill>
                <a:effectLst/>
                <a:uLnTx/>
                <a:uFillTx/>
                <a:latin typeface="Times New Roman"/>
                <a:cs typeface="Times New Roman"/>
              </a:rPr>
              <a:t>Very Broad Strokes</a:t>
            </a:r>
            <a:br>
              <a:rPr kumimoji="0" lang="en-US" sz="5538" b="0" i="0" u="none" strike="noStrike" kern="1200" cap="none" spc="0" normalizeH="0" baseline="0" noProof="0" dirty="0" smtClean="0">
                <a:ln>
                  <a:noFill/>
                </a:ln>
                <a:solidFill>
                  <a:srgbClr val="FFFFFF"/>
                </a:solidFill>
                <a:effectLst/>
                <a:uLnTx/>
                <a:uFillTx/>
                <a:latin typeface="Times New Roman"/>
                <a:cs typeface="Times New Roman"/>
              </a:rPr>
            </a:br>
            <a:r>
              <a:rPr kumimoji="0" lang="en-US" sz="5538" b="0" i="0" u="none" strike="noStrike" kern="1200" cap="none" spc="0" normalizeH="0" baseline="0" noProof="0" dirty="0" smtClean="0">
                <a:ln>
                  <a:noFill/>
                </a:ln>
                <a:solidFill>
                  <a:srgbClr val="FFFFFF"/>
                </a:solidFill>
                <a:effectLst/>
                <a:uLnTx/>
                <a:uFillTx/>
                <a:latin typeface="Times New Roman"/>
                <a:cs typeface="Times New Roman"/>
              </a:rPr>
              <a:t>Adapted from Chinese-born German designer </a:t>
            </a:r>
            <a:r>
              <a:rPr kumimoji="0" lang="en-US" sz="5538" b="0" i="0" u="none" strike="noStrike" kern="1200" cap="none" spc="0" normalizeH="0" baseline="0" noProof="0" dirty="0" smtClean="0">
                <a:ln>
                  <a:noFill/>
                </a:ln>
                <a:solidFill>
                  <a:srgbClr val="FFFFFF"/>
                </a:solidFill>
                <a:effectLst/>
                <a:uLnTx/>
                <a:uFillTx/>
                <a:latin typeface="Times New Roman"/>
                <a:cs typeface="Times New Roman"/>
                <a:hlinkClick r:id="rId2"/>
              </a:rPr>
              <a:t>Yang Liu</a:t>
            </a:r>
            <a:r>
              <a:rPr kumimoji="0" lang="en-US" sz="5538" b="0" i="0" u="none" strike="noStrike" kern="1200" cap="none" spc="0" normalizeH="0" baseline="0" noProof="0" dirty="0" smtClean="0">
                <a:ln>
                  <a:noFill/>
                </a:ln>
                <a:solidFill>
                  <a:srgbClr val="FFFFFF"/>
                </a:solidFill>
                <a:effectLst/>
                <a:uLnTx/>
                <a:uFillTx/>
                <a:latin typeface="Times New Roman"/>
                <a:cs typeface="Times New Roman"/>
              </a:rPr>
              <a:t>.</a:t>
            </a:r>
            <a:br>
              <a:rPr kumimoji="0" lang="en-US" sz="5538" b="0" i="0" u="none" strike="noStrike" kern="1200" cap="none" spc="0" normalizeH="0" baseline="0" noProof="0" dirty="0" smtClean="0">
                <a:ln>
                  <a:noFill/>
                </a:ln>
                <a:solidFill>
                  <a:srgbClr val="FFFFFF"/>
                </a:solidFill>
                <a:effectLst/>
                <a:uLnTx/>
                <a:uFillTx/>
                <a:latin typeface="Times New Roman"/>
                <a:cs typeface="Times New Roman"/>
              </a:rPr>
            </a:br>
            <a:r>
              <a:rPr kumimoji="0" lang="en-US" sz="5538" b="0" i="0" u="none" strike="noStrike" kern="1200" cap="none" spc="0" normalizeH="0" baseline="0" noProof="0" dirty="0" smtClean="0">
                <a:ln>
                  <a:noFill/>
                </a:ln>
                <a:solidFill>
                  <a:srgbClr val="FFFFFF"/>
                </a:solidFill>
                <a:effectLst/>
                <a:uLnTx/>
                <a:uFillTx/>
                <a:latin typeface="Times New Roman"/>
                <a:cs typeface="Times New Roman"/>
              </a:rPr>
              <a:t/>
            </a:r>
            <a:br>
              <a:rPr kumimoji="0" lang="en-US" sz="5538" b="0" i="0" u="none" strike="noStrike" kern="1200" cap="none" spc="0" normalizeH="0" baseline="0" noProof="0" dirty="0" smtClean="0">
                <a:ln>
                  <a:noFill/>
                </a:ln>
                <a:solidFill>
                  <a:srgbClr val="FFFFFF"/>
                </a:solidFill>
                <a:effectLst/>
                <a:uLnTx/>
                <a:uFillTx/>
                <a:latin typeface="Times New Roman"/>
                <a:cs typeface="Times New Roman"/>
              </a:rPr>
            </a:br>
            <a:r>
              <a:rPr kumimoji="0" lang="en-US" sz="5538" b="0" i="0" u="none" strike="noStrike" kern="1200" cap="none" spc="0" normalizeH="0" baseline="0" noProof="0" dirty="0" smtClean="0">
                <a:ln>
                  <a:noFill/>
                </a:ln>
                <a:solidFill>
                  <a:srgbClr val="FFFFFF"/>
                </a:solidFill>
                <a:effectLst/>
                <a:uLnTx/>
                <a:uFillTx/>
                <a:latin typeface="Times New Roman"/>
                <a:cs typeface="Times New Roman"/>
              </a:rPr>
              <a:t>*That just might influence readers or writers.^^ </a:t>
            </a:r>
          </a:p>
          <a:p>
            <a:pPr marL="228600" marR="0" lvl="0" indent="-228600" algn="l" defTabSz="914400" rtl="0" eaLnBrk="1" fontAlgn="auto" latinLnBrk="0" hangingPunct="1">
              <a:lnSpc>
                <a:spcPct val="100000"/>
              </a:lnSpc>
              <a:spcBef>
                <a:spcPts val="2000"/>
              </a:spcBef>
              <a:spcAft>
                <a:spcPts val="0"/>
              </a:spcAft>
              <a:buClr>
                <a:schemeClr val="accent1"/>
              </a:buClr>
              <a:buSzPct val="75000"/>
              <a:buFont typeface="Wingdings" pitchFamily="2" charset="2"/>
              <a:buChar char="n"/>
              <a:tabLst/>
              <a:defRPr/>
            </a:pPr>
            <a:endParaRPr kumimoji="0" lang="en-US" sz="2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Tree>
    <p:extLst>
      <p:ext uri="{BB962C8B-B14F-4D97-AF65-F5344CB8AC3E}">
        <p14:creationId xmlns:p14="http://schemas.microsoft.com/office/powerpoint/2010/main" val="2251341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icture 1.png"/>
          <p:cNvPicPr>
            <a:picLocks noGrp="1" noChangeAspect="1"/>
          </p:cNvPicPr>
          <p:nvPr>
            <p:ph idx="1"/>
          </p:nvPr>
        </p:nvPicPr>
        <p:blipFill>
          <a:blip r:embed="rId2"/>
          <a:stretch>
            <a:fillRect/>
          </a:stretch>
        </p:blipFill>
        <p:spPr>
          <a:xfrm>
            <a:off x="0" y="-27384"/>
            <a:ext cx="9149457" cy="6858000"/>
          </a:xfrm>
        </p:spPr>
      </p:pic>
      <p:sp>
        <p:nvSpPr>
          <p:cNvPr id="5" name="Slide Number Placeholder 4"/>
          <p:cNvSpPr>
            <a:spLocks noGrp="1"/>
          </p:cNvSpPr>
          <p:nvPr>
            <p:ph type="sldNum" sz="quarter" idx="12"/>
          </p:nvPr>
        </p:nvSpPr>
        <p:spPr/>
        <p:txBody>
          <a:bodyPr/>
          <a:lstStyle/>
          <a:p>
            <a:fld id="{26D89A48-932D-6740-A2FB-82F58176C2CF}" type="slidenum">
              <a:rPr lang="en-US" smtClean="0"/>
              <a:pPr/>
              <a:t>18</a:t>
            </a:fld>
            <a:endParaRPr lang="en-US"/>
          </a:p>
        </p:txBody>
      </p:sp>
    </p:spTree>
    <p:extLst>
      <p:ext uri="{BB962C8B-B14F-4D97-AF65-F5344CB8AC3E}">
        <p14:creationId xmlns:p14="http://schemas.microsoft.com/office/powerpoint/2010/main" val="2490980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dder1.png"/>
          <p:cNvPicPr>
            <a:picLocks noGrp="1" noChangeAspect="1"/>
          </p:cNvPicPr>
          <p:nvPr>
            <p:ph idx="1"/>
          </p:nvPr>
        </p:nvPicPr>
        <p:blipFill>
          <a:blip r:embed="rId2"/>
          <a:stretch>
            <a:fillRect/>
          </a:stretch>
        </p:blipFill>
        <p:spPr>
          <a:xfrm>
            <a:off x="-23027" y="0"/>
            <a:ext cx="9208150" cy="6858000"/>
          </a:xfrm>
        </p:spPr>
      </p:pic>
      <p:sp>
        <p:nvSpPr>
          <p:cNvPr id="5" name="Slide Number Placeholder 4"/>
          <p:cNvSpPr>
            <a:spLocks noGrp="1"/>
          </p:cNvSpPr>
          <p:nvPr>
            <p:ph type="sldNum" sz="quarter" idx="12"/>
          </p:nvPr>
        </p:nvSpPr>
        <p:spPr/>
        <p:txBody>
          <a:bodyPr/>
          <a:lstStyle/>
          <a:p>
            <a:fld id="{26D89A48-932D-6740-A2FB-82F58176C2CF}" type="slidenum">
              <a:rPr lang="en-US" smtClean="0"/>
              <a:pPr/>
              <a:t>19</a:t>
            </a:fld>
            <a:endParaRPr lang="en-US"/>
          </a:p>
        </p:txBody>
      </p:sp>
    </p:spTree>
    <p:extLst>
      <p:ext uri="{BB962C8B-B14F-4D97-AF65-F5344CB8AC3E}">
        <p14:creationId xmlns:p14="http://schemas.microsoft.com/office/powerpoint/2010/main" val="772575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ongguk.jpg"/>
          <p:cNvPicPr>
            <a:picLocks noChangeAspect="1"/>
          </p:cNvPicPr>
          <p:nvPr/>
        </p:nvPicPr>
        <p:blipFill>
          <a:blip r:embed="rId2">
            <a:lum contrast="-51000"/>
          </a:blip>
          <a:stretch>
            <a:fillRect/>
          </a:stretch>
        </p:blipFill>
        <p:spPr>
          <a:xfrm>
            <a:off x="-1" y="-49530"/>
            <a:ext cx="10369271" cy="6907530"/>
          </a:xfrm>
          <a:prstGeom prst="rect">
            <a:avLst/>
          </a:prstGeom>
        </p:spPr>
      </p:pic>
      <p:sp>
        <p:nvSpPr>
          <p:cNvPr id="2" name="Title 1"/>
          <p:cNvSpPr>
            <a:spLocks noGrp="1"/>
          </p:cNvSpPr>
          <p:nvPr>
            <p:ph type="title"/>
          </p:nvPr>
        </p:nvSpPr>
        <p:spPr/>
        <p:txBody>
          <a:bodyPr/>
          <a:lstStyle/>
          <a:p>
            <a:r>
              <a:rPr lang="en-US" b="1" dirty="0" smtClean="0">
                <a:solidFill>
                  <a:srgbClr val="FFFFFF"/>
                </a:solidFill>
                <a:latin typeface="Times New Roman" pitchFamily="18" charset="0"/>
                <a:cs typeface="Times New Roman" pitchFamily="18" charset="0"/>
              </a:rPr>
              <a:t>Who Am I?</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5121275"/>
          </a:xfrm>
        </p:spPr>
        <p:txBody>
          <a:bodyPr>
            <a:noAutofit/>
          </a:bodyPr>
          <a:lstStyle/>
          <a:p>
            <a:r>
              <a:rPr lang="en-US" dirty="0" smtClean="0">
                <a:solidFill>
                  <a:srgbClr val="FFFFFF"/>
                </a:solidFill>
                <a:latin typeface="Times New Roman" pitchFamily="18" charset="0"/>
                <a:cs typeface="Times New Roman" pitchFamily="18" charset="0"/>
              </a:rPr>
              <a:t> Associate Professor at </a:t>
            </a:r>
            <a:r>
              <a:rPr lang="en-US" dirty="0" err="1" smtClean="0">
                <a:solidFill>
                  <a:srgbClr val="FFFFFF"/>
                </a:solidFill>
                <a:latin typeface="Times New Roman" pitchFamily="18" charset="0"/>
                <a:cs typeface="Times New Roman" pitchFamily="18" charset="0"/>
              </a:rPr>
              <a:t>Dongguk</a:t>
            </a:r>
            <a:endParaRPr lang="en-US" dirty="0" smtClean="0">
              <a:solidFill>
                <a:srgbClr val="FFFFFF"/>
              </a:solidFill>
              <a:latin typeface="Times New Roman" pitchFamily="18" charset="0"/>
              <a:cs typeface="Times New Roman" pitchFamily="18" charset="0"/>
            </a:endParaRPr>
          </a:p>
          <a:p>
            <a:r>
              <a:rPr lang="en-US" dirty="0" smtClean="0">
                <a:solidFill>
                  <a:srgbClr val="FFFFFF"/>
                </a:solidFill>
                <a:latin typeface="Times New Roman" pitchFamily="18" charset="0"/>
                <a:cs typeface="Times New Roman" pitchFamily="18" charset="0"/>
              </a:rPr>
              <a:t> </a:t>
            </a:r>
            <a:r>
              <a:rPr lang="en-US" dirty="0" smtClean="0">
                <a:solidFill>
                  <a:srgbClr val="FFFFFF"/>
                </a:solidFill>
                <a:latin typeface="Times New Roman" pitchFamily="18" charset="0"/>
                <a:cs typeface="Times New Roman" pitchFamily="18" charset="0"/>
                <a:hlinkClick r:id="rId3"/>
              </a:rPr>
              <a:t>www.ktlit.com</a:t>
            </a:r>
            <a:endParaRPr lang="en-US" dirty="0" smtClean="0">
              <a:solidFill>
                <a:srgbClr val="FFFFFF"/>
              </a:solidFill>
              <a:latin typeface="Times New Roman" pitchFamily="18" charset="0"/>
              <a:cs typeface="Times New Roman" pitchFamily="18" charset="0"/>
            </a:endParaRPr>
          </a:p>
          <a:p>
            <a:r>
              <a:rPr lang="en-US" dirty="0" smtClean="0">
                <a:solidFill>
                  <a:srgbClr val="FFFFFF"/>
                </a:solidFill>
                <a:latin typeface="Times New Roman" pitchFamily="18" charset="0"/>
                <a:cs typeface="Times New Roman" pitchFamily="18" charset="0"/>
              </a:rPr>
              <a:t> Various projects  with LTI Korea</a:t>
            </a:r>
          </a:p>
          <a:p>
            <a:r>
              <a:rPr lang="en-US" dirty="0" smtClean="0">
                <a:solidFill>
                  <a:srgbClr val="FFFFFF"/>
                </a:solidFill>
                <a:latin typeface="Times New Roman" pitchFamily="18" charset="0"/>
                <a:cs typeface="Times New Roman" pitchFamily="18" charset="0"/>
              </a:rPr>
              <a:t> Ex marketer</a:t>
            </a:r>
          </a:p>
          <a:p>
            <a:r>
              <a:rPr lang="en-US" dirty="0" smtClean="0">
                <a:solidFill>
                  <a:srgbClr val="FFFFFF"/>
                </a:solidFill>
                <a:latin typeface="Times New Roman" pitchFamily="18" charset="0"/>
                <a:cs typeface="Times New Roman" pitchFamily="18" charset="0"/>
              </a:rPr>
              <a:t> Translation Editor</a:t>
            </a:r>
          </a:p>
          <a:p>
            <a:r>
              <a:rPr lang="en-US" dirty="0" smtClean="0">
                <a:solidFill>
                  <a:srgbClr val="FFFFFF"/>
                </a:solidFill>
                <a:latin typeface="Times New Roman" pitchFamily="18" charset="0"/>
                <a:cs typeface="Times New Roman" pitchFamily="18" charset="0"/>
              </a:rPr>
              <a:t> Poor Korean</a:t>
            </a:r>
            <a:endParaRPr lang="en-US" dirty="0">
              <a:solidFill>
                <a:srgbClr val="FFFFFF"/>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6D89A48-932D-6740-A2FB-82F58176C2CF}" type="slidenum">
              <a:rPr lang="en-US" smtClean="0"/>
              <a:pPr/>
              <a:t>2</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icture 2.png"/>
          <p:cNvPicPr>
            <a:picLocks noGrp="1" noChangeAspect="1"/>
          </p:cNvPicPr>
          <p:nvPr>
            <p:ph idx="1"/>
          </p:nvPr>
        </p:nvPicPr>
        <p:blipFill>
          <a:blip r:embed="rId2"/>
          <a:stretch>
            <a:fillRect/>
          </a:stretch>
        </p:blipFill>
        <p:spPr>
          <a:xfrm>
            <a:off x="0" y="0"/>
            <a:ext cx="9144000" cy="6858000"/>
          </a:xfrm>
        </p:spPr>
      </p:pic>
      <p:sp>
        <p:nvSpPr>
          <p:cNvPr id="5" name="Slide Number Placeholder 4"/>
          <p:cNvSpPr>
            <a:spLocks noGrp="1"/>
          </p:cNvSpPr>
          <p:nvPr>
            <p:ph type="sldNum" sz="quarter" idx="12"/>
          </p:nvPr>
        </p:nvSpPr>
        <p:spPr/>
        <p:txBody>
          <a:bodyPr/>
          <a:lstStyle/>
          <a:p>
            <a:fld id="{26D89A48-932D-6740-A2FB-82F58176C2CF}" type="slidenum">
              <a:rPr lang="en-US" smtClean="0"/>
              <a:pPr/>
              <a:t>20</a:t>
            </a:fld>
            <a:endParaRPr lang="en-US"/>
          </a:p>
        </p:txBody>
      </p:sp>
    </p:spTree>
    <p:extLst>
      <p:ext uri="{BB962C8B-B14F-4D97-AF65-F5344CB8AC3E}">
        <p14:creationId xmlns:p14="http://schemas.microsoft.com/office/powerpoint/2010/main" val="1841184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icture 4.png"/>
          <p:cNvPicPr>
            <a:picLocks noGrp="1" noChangeAspect="1"/>
          </p:cNvPicPr>
          <p:nvPr>
            <p:ph idx="1"/>
          </p:nvPr>
        </p:nvPicPr>
        <p:blipFill>
          <a:blip r:embed="rId2"/>
          <a:stretch>
            <a:fillRect/>
          </a:stretch>
        </p:blipFill>
        <p:spPr>
          <a:xfrm>
            <a:off x="-15488" y="0"/>
            <a:ext cx="9248354" cy="6858000"/>
          </a:xfrm>
        </p:spPr>
      </p:pic>
      <p:sp>
        <p:nvSpPr>
          <p:cNvPr id="5" name="Slide Number Placeholder 4"/>
          <p:cNvSpPr>
            <a:spLocks noGrp="1"/>
          </p:cNvSpPr>
          <p:nvPr>
            <p:ph type="sldNum" sz="quarter" idx="12"/>
          </p:nvPr>
        </p:nvSpPr>
        <p:spPr/>
        <p:txBody>
          <a:bodyPr/>
          <a:lstStyle/>
          <a:p>
            <a:fld id="{26D89A48-932D-6740-A2FB-82F58176C2CF}" type="slidenum">
              <a:rPr lang="en-US" smtClean="0"/>
              <a:pPr/>
              <a:t>21</a:t>
            </a:fld>
            <a:endParaRPr lang="en-US"/>
          </a:p>
        </p:txBody>
      </p:sp>
    </p:spTree>
    <p:extLst>
      <p:ext uri="{BB962C8B-B14F-4D97-AF65-F5344CB8AC3E}">
        <p14:creationId xmlns:p14="http://schemas.microsoft.com/office/powerpoint/2010/main" val="2145361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icture 7.png"/>
          <p:cNvPicPr>
            <a:picLocks noGrp="1" noChangeAspect="1"/>
          </p:cNvPicPr>
          <p:nvPr>
            <p:ph idx="1"/>
          </p:nvPr>
        </p:nvPicPr>
        <p:blipFill>
          <a:blip r:embed="rId2"/>
          <a:stretch>
            <a:fillRect/>
          </a:stretch>
        </p:blipFill>
        <p:spPr>
          <a:xfrm>
            <a:off x="-76200" y="0"/>
            <a:ext cx="9223395" cy="6858000"/>
          </a:xfrm>
        </p:spPr>
      </p:pic>
      <p:sp>
        <p:nvSpPr>
          <p:cNvPr id="5" name="Slide Number Placeholder 4"/>
          <p:cNvSpPr>
            <a:spLocks noGrp="1"/>
          </p:cNvSpPr>
          <p:nvPr>
            <p:ph type="sldNum" sz="quarter" idx="12"/>
          </p:nvPr>
        </p:nvSpPr>
        <p:spPr/>
        <p:txBody>
          <a:bodyPr/>
          <a:lstStyle/>
          <a:p>
            <a:fld id="{26D89A48-932D-6740-A2FB-82F58176C2CF}" type="slidenum">
              <a:rPr lang="en-US" smtClean="0"/>
              <a:pPr/>
              <a:t>22</a:t>
            </a:fld>
            <a:endParaRPr lang="en-US"/>
          </a:p>
        </p:txBody>
      </p:sp>
    </p:spTree>
    <p:extLst>
      <p:ext uri="{BB962C8B-B14F-4D97-AF65-F5344CB8AC3E}">
        <p14:creationId xmlns:p14="http://schemas.microsoft.com/office/powerpoint/2010/main" val="3885967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Picture 12.png"/>
          <p:cNvPicPr>
            <a:picLocks noGrp="1" noChangeAspect="1"/>
          </p:cNvPicPr>
          <p:nvPr>
            <p:ph idx="1"/>
          </p:nvPr>
        </p:nvPicPr>
        <p:blipFill>
          <a:blip r:embed="rId2"/>
          <a:srcRect l="5221" r="5221"/>
          <a:stretch>
            <a:fillRect/>
          </a:stretch>
        </p:blipFill>
        <p:spPr>
          <a:xfrm>
            <a:off x="0" y="0"/>
            <a:ext cx="9144000" cy="6096000"/>
          </a:xfrm>
        </p:spPr>
      </p:pic>
      <p:sp>
        <p:nvSpPr>
          <p:cNvPr id="7" name="Slide Number Placeholder 6"/>
          <p:cNvSpPr>
            <a:spLocks noGrp="1"/>
          </p:cNvSpPr>
          <p:nvPr>
            <p:ph type="sldNum" sz="quarter" idx="12"/>
          </p:nvPr>
        </p:nvSpPr>
        <p:spPr/>
        <p:txBody>
          <a:bodyPr/>
          <a:lstStyle/>
          <a:p>
            <a:fld id="{26D89A48-932D-6740-A2FB-82F58176C2CF}" type="slidenum">
              <a:rPr lang="en-US" smtClean="0"/>
              <a:pPr/>
              <a:t>23</a:t>
            </a:fld>
            <a:endParaRPr lang="en-US"/>
          </a:p>
        </p:txBody>
      </p:sp>
      <p:sp>
        <p:nvSpPr>
          <p:cNvPr id="5" name="TextBox 4"/>
          <p:cNvSpPr txBox="1"/>
          <p:nvPr/>
        </p:nvSpPr>
        <p:spPr>
          <a:xfrm>
            <a:off x="838200" y="6300028"/>
            <a:ext cx="7543800" cy="369332"/>
          </a:xfrm>
          <a:prstGeom prst="rect">
            <a:avLst/>
          </a:prstGeom>
          <a:noFill/>
        </p:spPr>
        <p:txBody>
          <a:bodyPr wrap="square" rtlCol="0">
            <a:spAutoFit/>
          </a:bodyPr>
          <a:lstStyle/>
          <a:p>
            <a:pPr algn="ctr"/>
            <a:r>
              <a:rPr lang="en-US" dirty="0" smtClean="0"/>
              <a:t>High Context / Low Context</a:t>
            </a:r>
            <a:endParaRPr lang="en-US" dirty="0"/>
          </a:p>
        </p:txBody>
      </p:sp>
    </p:spTree>
    <p:extLst>
      <p:ext uri="{BB962C8B-B14F-4D97-AF65-F5344CB8AC3E}">
        <p14:creationId xmlns:p14="http://schemas.microsoft.com/office/powerpoint/2010/main" val="62988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adder2.png"/>
          <p:cNvPicPr>
            <a:picLocks noGrp="1" noChangeAspect="1"/>
          </p:cNvPicPr>
          <p:nvPr>
            <p:ph idx="1"/>
          </p:nvPr>
        </p:nvPicPr>
        <p:blipFill>
          <a:blip r:embed="rId2"/>
          <a:stretch>
            <a:fillRect/>
          </a:stretch>
        </p:blipFill>
        <p:spPr>
          <a:xfrm>
            <a:off x="-1" y="0"/>
            <a:ext cx="9216803" cy="6858000"/>
          </a:xfrm>
        </p:spPr>
      </p:pic>
      <p:sp>
        <p:nvSpPr>
          <p:cNvPr id="4" name="Slide Number Placeholder 3"/>
          <p:cNvSpPr>
            <a:spLocks noGrp="1"/>
          </p:cNvSpPr>
          <p:nvPr>
            <p:ph type="sldNum" sz="quarter" idx="12"/>
          </p:nvPr>
        </p:nvSpPr>
        <p:spPr/>
        <p:txBody>
          <a:bodyPr/>
          <a:lstStyle/>
          <a:p>
            <a:fld id="{26D89A48-932D-6740-A2FB-82F58176C2CF}" type="slidenum">
              <a:rPr lang="en-US" smtClean="0"/>
              <a:pPr/>
              <a:t>24</a:t>
            </a:fld>
            <a:endParaRPr lang="en-US"/>
          </a:p>
        </p:txBody>
      </p:sp>
    </p:spTree>
    <p:extLst>
      <p:ext uri="{BB962C8B-B14F-4D97-AF65-F5344CB8AC3E}">
        <p14:creationId xmlns:p14="http://schemas.microsoft.com/office/powerpoint/2010/main" val="3272851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496944" cy="1600200"/>
          </a:xfrm>
        </p:spPr>
        <p:txBody>
          <a:bodyPr>
            <a:noAutofit/>
          </a:bodyPr>
          <a:lstStyle/>
          <a:p>
            <a:r>
              <a:rPr lang="en-US" b="1" dirty="0" smtClean="0">
                <a:solidFill>
                  <a:srgbClr val="FFFFFF"/>
                </a:solidFill>
                <a:latin typeface="Times New Roman" pitchFamily="18" charset="0"/>
                <a:cs typeface="Times New Roman" pitchFamily="18" charset="0"/>
              </a:rPr>
              <a:t>What Barriers Does this Create?</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a:xfrm>
            <a:off x="498474" y="1784176"/>
            <a:ext cx="8645526" cy="5029200"/>
          </a:xfrm>
        </p:spPr>
        <p:txBody>
          <a:bodyPr>
            <a:normAutofit fontScale="55000" lnSpcReduction="20000"/>
          </a:bodyPr>
          <a:lstStyle/>
          <a:p>
            <a:r>
              <a:rPr lang="en-US" sz="5100" dirty="0" smtClean="0">
                <a:solidFill>
                  <a:srgbClr val="FFFFFF"/>
                </a:solidFill>
                <a:latin typeface="Times New Roman" pitchFamily="18" charset="0"/>
                <a:cs typeface="Times New Roman" pitchFamily="18" charset="0"/>
              </a:rPr>
              <a:t> Flat Affect (High Context – Fewer heroics)</a:t>
            </a:r>
          </a:p>
          <a:p>
            <a:r>
              <a:rPr lang="en-US" sz="5100" dirty="0" smtClean="0">
                <a:solidFill>
                  <a:srgbClr val="FFFFFF"/>
                </a:solidFill>
                <a:latin typeface="Times New Roman" pitchFamily="18" charset="0"/>
                <a:cs typeface="Times New Roman" pitchFamily="18" charset="0"/>
              </a:rPr>
              <a:t> Less Agency (Socially Determined)</a:t>
            </a:r>
          </a:p>
          <a:p>
            <a:r>
              <a:rPr lang="en-US" sz="5100" dirty="0" smtClean="0">
                <a:solidFill>
                  <a:srgbClr val="FFFFFF"/>
                </a:solidFill>
                <a:latin typeface="Times New Roman" pitchFamily="18" charset="0"/>
                <a:cs typeface="Times New Roman" pitchFamily="18" charset="0"/>
              </a:rPr>
              <a:t> Gatekeeping </a:t>
            </a:r>
          </a:p>
          <a:p>
            <a:r>
              <a:rPr lang="en-US" sz="5100" dirty="0" smtClean="0">
                <a:solidFill>
                  <a:srgbClr val="FFFFFF"/>
                </a:solidFill>
                <a:latin typeface="Times New Roman" pitchFamily="18" charset="0"/>
                <a:cs typeface="Times New Roman" pitchFamily="18" charset="0"/>
              </a:rPr>
              <a:t>Awesome Trauma Levels</a:t>
            </a:r>
            <a:endParaRPr lang="en-US" sz="5100" b="1" dirty="0" smtClean="0">
              <a:solidFill>
                <a:srgbClr val="FFFFFF"/>
              </a:solidFill>
              <a:latin typeface="Times New Roman" pitchFamily="18" charset="0"/>
              <a:cs typeface="Times New Roman" pitchFamily="18" charset="0"/>
            </a:endParaRPr>
          </a:p>
          <a:p>
            <a:r>
              <a:rPr lang="en-US" sz="5100" b="1" dirty="0" smtClean="0">
                <a:solidFill>
                  <a:srgbClr val="FFFFFF"/>
                </a:solidFill>
                <a:latin typeface="Times New Roman" pitchFamily="18" charset="0"/>
                <a:cs typeface="Times New Roman" pitchFamily="18" charset="0"/>
              </a:rPr>
              <a:t> </a:t>
            </a:r>
            <a:r>
              <a:rPr lang="en-US" sz="5100" dirty="0" smtClean="0">
                <a:solidFill>
                  <a:srgbClr val="FFFFFF"/>
                </a:solidFill>
                <a:latin typeface="Times New Roman" pitchFamily="18" charset="0"/>
                <a:cs typeface="Times New Roman" pitchFamily="18" charset="0"/>
              </a:rPr>
              <a:t>Didacticism</a:t>
            </a:r>
          </a:p>
          <a:p>
            <a:r>
              <a:rPr lang="en-US" sz="5100" b="1" dirty="0" smtClean="0">
                <a:solidFill>
                  <a:srgbClr val="FFFFFF"/>
                </a:solidFill>
                <a:latin typeface="Times New Roman" pitchFamily="18" charset="0"/>
                <a:cs typeface="Times New Roman" pitchFamily="18" charset="0"/>
              </a:rPr>
              <a:t> </a:t>
            </a:r>
            <a:r>
              <a:rPr lang="en-US" sz="5100" dirty="0" smtClean="0">
                <a:solidFill>
                  <a:srgbClr val="FFFFFF"/>
                </a:solidFill>
                <a:latin typeface="Times New Roman" pitchFamily="18" charset="0"/>
                <a:cs typeface="Times New Roman" pitchFamily="18" charset="0"/>
              </a:rPr>
              <a:t>Reduced interest in explicit character motivation</a:t>
            </a:r>
          </a:p>
          <a:p>
            <a:r>
              <a:rPr lang="en-US" sz="5100" dirty="0" smtClean="0">
                <a:solidFill>
                  <a:srgbClr val="FFFFFF"/>
                </a:solidFill>
                <a:latin typeface="Times New Roman" pitchFamily="18" charset="0"/>
                <a:cs typeface="Times New Roman" pitchFamily="18" charset="0"/>
              </a:rPr>
              <a:t> Plots less important than message </a:t>
            </a:r>
          </a:p>
          <a:p>
            <a:endParaRPr lang="en-US" dirty="0"/>
          </a:p>
        </p:txBody>
      </p:sp>
      <p:sp>
        <p:nvSpPr>
          <p:cNvPr id="4" name="Slide Number Placeholder 3"/>
          <p:cNvSpPr>
            <a:spLocks noGrp="1"/>
          </p:cNvSpPr>
          <p:nvPr>
            <p:ph type="sldNum" sz="quarter" idx="12"/>
          </p:nvPr>
        </p:nvSpPr>
        <p:spPr/>
        <p:txBody>
          <a:bodyPr/>
          <a:lstStyle/>
          <a:p>
            <a:fld id="{26D89A48-932D-6740-A2FB-82F58176C2CF}" type="slidenum">
              <a:rPr lang="en-US" smtClean="0"/>
              <a:pPr/>
              <a:t>25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FFFF"/>
                </a:solidFill>
                <a:latin typeface="Times New Roman" pitchFamily="18" charset="0"/>
                <a:cs typeface="Times New Roman" pitchFamily="18" charset="0"/>
              </a:rPr>
              <a:t>Bad Translation</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a:xfrm>
            <a:off x="498474" y="1981200"/>
            <a:ext cx="8361364" cy="4144963"/>
          </a:xfrm>
        </p:spPr>
        <p:txBody>
          <a:bodyPr>
            <a:normAutofit/>
          </a:bodyPr>
          <a:lstStyle/>
          <a:p>
            <a:r>
              <a:rPr lang="en-US" sz="3200" dirty="0" smtClean="0">
                <a:latin typeface="Times New Roman"/>
                <a:cs typeface="Times New Roman"/>
              </a:rPr>
              <a:t> (De) Amplification</a:t>
            </a:r>
          </a:p>
          <a:p>
            <a:r>
              <a:rPr lang="en-US" sz="3200" dirty="0" smtClean="0">
                <a:latin typeface="Times New Roman"/>
                <a:cs typeface="Times New Roman"/>
              </a:rPr>
              <a:t> Different themes/genres </a:t>
            </a:r>
          </a:p>
          <a:p>
            <a:r>
              <a:rPr lang="en-US" sz="3200" dirty="0" smtClean="0">
                <a:latin typeface="Times New Roman"/>
                <a:cs typeface="Times New Roman"/>
              </a:rPr>
              <a:t> Literality</a:t>
            </a:r>
          </a:p>
          <a:p>
            <a:r>
              <a:rPr lang="en-US" sz="3200" dirty="0" smtClean="0">
                <a:latin typeface="Times New Roman"/>
                <a:cs typeface="Times New Roman"/>
              </a:rPr>
              <a:t> Impossibility</a:t>
            </a:r>
          </a:p>
          <a:p>
            <a:r>
              <a:rPr lang="en-US" sz="3200" dirty="0" smtClean="0">
                <a:latin typeface="Times New Roman"/>
                <a:cs typeface="Times New Roman"/>
              </a:rPr>
              <a:t> Bad</a:t>
            </a:r>
            <a:r>
              <a:rPr lang="en-US" sz="3200" b="1" dirty="0" smtClean="0">
                <a:latin typeface="Times New Roman"/>
                <a:cs typeface="Times New Roman"/>
              </a:rPr>
              <a:t> incoming </a:t>
            </a:r>
            <a:r>
              <a:rPr lang="en-US" sz="3200" dirty="0" smtClean="0">
                <a:latin typeface="Times New Roman"/>
                <a:cs typeface="Times New Roman"/>
              </a:rPr>
              <a:t>translation</a:t>
            </a:r>
          </a:p>
          <a:p>
            <a:endParaRPr lang="en-US" sz="3200" dirty="0"/>
          </a:p>
        </p:txBody>
      </p:sp>
      <p:sp>
        <p:nvSpPr>
          <p:cNvPr id="5" name="Slide Number Placeholder 4"/>
          <p:cNvSpPr>
            <a:spLocks noGrp="1"/>
          </p:cNvSpPr>
          <p:nvPr>
            <p:ph type="sldNum" sz="quarter" idx="12"/>
          </p:nvPr>
        </p:nvSpPr>
        <p:spPr/>
        <p:txBody>
          <a:bodyPr/>
          <a:lstStyle/>
          <a:p>
            <a:fld id="{26D89A48-932D-6740-A2FB-82F58176C2CF}" type="slidenum">
              <a:rPr lang="en-US" smtClean="0"/>
              <a:pPr/>
              <a:t>26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b="1" dirty="0" smtClean="0">
                <a:latin typeface="Times New Roman"/>
                <a:cs typeface="Times New Roman"/>
              </a:rPr>
              <a:t>Who Cares?</a:t>
            </a:r>
            <a:endParaRPr lang="en-US" sz="4500" b="1" dirty="0">
              <a:latin typeface="Times New Roman"/>
              <a:cs typeface="Times New Roman"/>
            </a:endParaRPr>
          </a:p>
        </p:txBody>
      </p:sp>
      <p:sp>
        <p:nvSpPr>
          <p:cNvPr id="3" name="Content Placeholder 2"/>
          <p:cNvSpPr>
            <a:spLocks noGrp="1"/>
          </p:cNvSpPr>
          <p:nvPr>
            <p:ph idx="1"/>
          </p:nvPr>
        </p:nvSpPr>
        <p:spPr>
          <a:xfrm>
            <a:off x="498474" y="1124744"/>
            <a:ext cx="8466014" cy="3024336"/>
          </a:xfrm>
        </p:spPr>
        <p:txBody>
          <a:bodyPr>
            <a:normAutofit/>
          </a:bodyPr>
          <a:lstStyle/>
          <a:p>
            <a:r>
              <a:rPr lang="en-US" sz="3200" dirty="0" smtClean="0">
                <a:latin typeface="Times New Roman"/>
                <a:cs typeface="Times New Roman"/>
              </a:rPr>
              <a:t> Consider “</a:t>
            </a:r>
            <a:r>
              <a:rPr lang="en-US" sz="3200" dirty="0" err="1" smtClean="0">
                <a:latin typeface="Times New Roman"/>
                <a:cs typeface="Times New Roman"/>
              </a:rPr>
              <a:t>Sonagi</a:t>
            </a:r>
            <a:r>
              <a:rPr lang="en-US" sz="3200" dirty="0" smtClean="0">
                <a:latin typeface="Times New Roman"/>
                <a:cs typeface="Times New Roman"/>
              </a:rPr>
              <a:t>” </a:t>
            </a:r>
            <a:r>
              <a:rPr lang="en-US" altLang="ko-KR" sz="3200" dirty="0" smtClean="0">
                <a:latin typeface="Times New Roman"/>
                <a:cs typeface="Times New Roman"/>
              </a:rPr>
              <a:t>(</a:t>
            </a:r>
            <a:r>
              <a:rPr lang="ko-KR" altLang="en-US" sz="3200" dirty="0" smtClean="0">
                <a:latin typeface="Times New Roman"/>
                <a:cs typeface="Times New Roman"/>
              </a:rPr>
              <a:t>소나기</a:t>
            </a:r>
            <a:r>
              <a:rPr lang="en-US" altLang="ko-KR" sz="3200" dirty="0" smtClean="0">
                <a:latin typeface="Times New Roman"/>
                <a:cs typeface="Times New Roman"/>
              </a:rPr>
              <a:t>)</a:t>
            </a:r>
          </a:p>
          <a:p>
            <a:r>
              <a:rPr lang="en-US" sz="3200" dirty="0" smtClean="0">
                <a:latin typeface="Times New Roman"/>
                <a:cs typeface="Times New Roman"/>
              </a:rPr>
              <a:t> Consider  “Buckwheat Seasons”</a:t>
            </a:r>
            <a:r>
              <a:rPr lang="ko-KR" altLang="en-US" sz="3200" dirty="0" smtClean="0">
                <a:latin typeface="Times New Roman"/>
                <a:cs typeface="Times New Roman"/>
              </a:rPr>
              <a:t> </a:t>
            </a:r>
            <a:r>
              <a:rPr lang="en-US" altLang="ko-KR" sz="3200" dirty="0" smtClean="0">
                <a:latin typeface="Times New Roman"/>
                <a:cs typeface="Times New Roman"/>
              </a:rPr>
              <a:t>(</a:t>
            </a:r>
            <a:r>
              <a:rPr lang="ko-KR" altLang="en-US" sz="3200" dirty="0" smtClean="0">
                <a:latin typeface="Times New Roman"/>
                <a:cs typeface="Times New Roman"/>
              </a:rPr>
              <a:t>메밀꽃필무렵</a:t>
            </a:r>
            <a:r>
              <a:rPr lang="en-US" altLang="ko-KR" sz="3200" dirty="0" smtClean="0">
                <a:latin typeface="Times New Roman"/>
                <a:cs typeface="Times New Roman"/>
              </a:rPr>
              <a:t>)</a:t>
            </a:r>
          </a:p>
          <a:p>
            <a:r>
              <a:rPr lang="en-US" sz="3200" dirty="0" smtClean="0">
                <a:latin typeface="Times New Roman"/>
                <a:cs typeface="Times New Roman"/>
              </a:rPr>
              <a:t> Consider “Descendants of Cain”</a:t>
            </a:r>
            <a:endParaRPr lang="en-US" sz="3200" dirty="0">
              <a:latin typeface="Times New Roman"/>
              <a:cs typeface="Times New Roman"/>
            </a:endParaRPr>
          </a:p>
        </p:txBody>
      </p:sp>
      <p:sp>
        <p:nvSpPr>
          <p:cNvPr id="4" name="Slide Number Placeholder 3"/>
          <p:cNvSpPr>
            <a:spLocks noGrp="1"/>
          </p:cNvSpPr>
          <p:nvPr>
            <p:ph type="sldNum" sz="quarter" idx="12"/>
          </p:nvPr>
        </p:nvSpPr>
        <p:spPr/>
        <p:txBody>
          <a:bodyPr/>
          <a:lstStyle/>
          <a:p>
            <a:fld id="{26D89A48-932D-6740-A2FB-82F58176C2CF}" type="slidenum">
              <a:rPr lang="en-US" smtClean="0"/>
              <a:pPr/>
              <a:t>27</a:t>
            </a:fld>
            <a:endParaRPr lang="en-US"/>
          </a:p>
        </p:txBody>
      </p:sp>
    </p:spTree>
    <p:extLst>
      <p:ext uri="{BB962C8B-B14F-4D97-AF65-F5344CB8AC3E}">
        <p14:creationId xmlns:p14="http://schemas.microsoft.com/office/powerpoint/2010/main" val="3217212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568" y="423944"/>
            <a:ext cx="9577064" cy="1116106"/>
          </a:xfrm>
        </p:spPr>
        <p:txBody>
          <a:bodyPr/>
          <a:lstStyle/>
          <a:p>
            <a:r>
              <a:rPr lang="en-US" b="1" dirty="0" smtClean="0">
                <a:solidFill>
                  <a:srgbClr val="FFFFFF"/>
                </a:solidFill>
                <a:latin typeface="Times New Roman" pitchFamily="18" charset="0"/>
                <a:cs typeface="Times New Roman" pitchFamily="18" charset="0"/>
              </a:rPr>
              <a:t>Literature – Dividing Lines</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a:xfrm>
            <a:off x="683568" y="1600201"/>
            <a:ext cx="8229600" cy="2836911"/>
          </a:xfrm>
        </p:spPr>
        <p:txBody>
          <a:bodyPr>
            <a:normAutofit/>
          </a:bodyPr>
          <a:lstStyle/>
          <a:p>
            <a:r>
              <a:rPr lang="en-US" sz="3200" dirty="0" smtClean="0">
                <a:solidFill>
                  <a:srgbClr val="FFFFFF"/>
                </a:solidFill>
                <a:latin typeface="Times New Roman" pitchFamily="18" charset="0"/>
                <a:cs typeface="Times New Roman" pitchFamily="18" charset="0"/>
              </a:rPr>
              <a:t> Classical (? – Late 19</a:t>
            </a:r>
            <a:r>
              <a:rPr lang="en-US" sz="3200" baseline="30000" dirty="0" smtClean="0">
                <a:solidFill>
                  <a:srgbClr val="FFFFFF"/>
                </a:solidFill>
                <a:latin typeface="Times New Roman" pitchFamily="18" charset="0"/>
                <a:cs typeface="Times New Roman" pitchFamily="18" charset="0"/>
              </a:rPr>
              <a:t>th</a:t>
            </a:r>
            <a:r>
              <a:rPr lang="en-US" sz="3200" dirty="0" smtClean="0">
                <a:solidFill>
                  <a:srgbClr val="FFFFFF"/>
                </a:solidFill>
                <a:latin typeface="Times New Roman" pitchFamily="18" charset="0"/>
                <a:cs typeface="Times New Roman" pitchFamily="18" charset="0"/>
              </a:rPr>
              <a:t> Century) </a:t>
            </a:r>
          </a:p>
          <a:p>
            <a:r>
              <a:rPr lang="en-US" sz="3200" dirty="0" smtClean="0">
                <a:solidFill>
                  <a:srgbClr val="FFFFFF"/>
                </a:solidFill>
                <a:latin typeface="Times New Roman" pitchFamily="18" charset="0"/>
                <a:cs typeface="Times New Roman" pitchFamily="18" charset="0"/>
              </a:rPr>
              <a:t> Modern (1900 – Now)</a:t>
            </a:r>
          </a:p>
          <a:p>
            <a:r>
              <a:rPr lang="en-US" sz="3200" dirty="0" smtClean="0">
                <a:solidFill>
                  <a:srgbClr val="FFFFFF"/>
                </a:solidFill>
                <a:latin typeface="Times New Roman" pitchFamily="18" charset="0"/>
                <a:cs typeface="Times New Roman" pitchFamily="18" charset="0"/>
              </a:rPr>
              <a:t> Post-Modern</a:t>
            </a:r>
            <a:endParaRPr lang="en-US" sz="3200" dirty="0">
              <a:solidFill>
                <a:srgbClr val="FFFFFF"/>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6D89A48-932D-6740-A2FB-82F58176C2CF}" type="slidenum">
              <a:rPr lang="en-US" smtClean="0"/>
              <a:pPr/>
              <a:t>28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646"/>
            <a:ext cx="9731424" cy="1116106"/>
          </a:xfrm>
        </p:spPr>
        <p:txBody>
          <a:bodyPr>
            <a:normAutofit fontScale="90000"/>
          </a:bodyPr>
          <a:lstStyle/>
          <a:p>
            <a:r>
              <a:rPr lang="en-US" b="1" dirty="0" smtClean="0">
                <a:solidFill>
                  <a:srgbClr val="FFFFFF"/>
                </a:solidFill>
                <a:latin typeface="Times New Roman" pitchFamily="18" charset="0"/>
                <a:cs typeface="Times New Roman" pitchFamily="18" charset="0"/>
              </a:rPr>
              <a:t>Literature – </a:t>
            </a:r>
            <a:br>
              <a:rPr lang="en-US" b="1" dirty="0" smtClean="0">
                <a:solidFill>
                  <a:srgbClr val="FFFFFF"/>
                </a:solidFill>
                <a:latin typeface="Times New Roman" pitchFamily="18" charset="0"/>
                <a:cs typeface="Times New Roman" pitchFamily="18" charset="0"/>
              </a:rPr>
            </a:br>
            <a:r>
              <a:rPr lang="en-US" b="1" dirty="0" smtClean="0">
                <a:solidFill>
                  <a:srgbClr val="FFFFFF"/>
                </a:solidFill>
                <a:latin typeface="Times New Roman" pitchFamily="18" charset="0"/>
                <a:cs typeface="Times New Roman" pitchFamily="18" charset="0"/>
              </a:rPr>
              <a:t>Dividing Languages</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a:xfrm>
            <a:off x="611560" y="1600201"/>
            <a:ext cx="8229600" cy="2836911"/>
          </a:xfrm>
        </p:spPr>
        <p:txBody>
          <a:bodyPr>
            <a:normAutofit/>
          </a:bodyPr>
          <a:lstStyle/>
          <a:p>
            <a:r>
              <a:rPr lang="en-US" sz="3200" dirty="0" smtClean="0">
                <a:solidFill>
                  <a:srgbClr val="FFFFFF"/>
                </a:solidFill>
              </a:rPr>
              <a:t> </a:t>
            </a:r>
            <a:r>
              <a:rPr lang="en-US" sz="3200" dirty="0" err="1" smtClean="0">
                <a:solidFill>
                  <a:srgbClr val="FFFFFF"/>
                </a:solidFill>
                <a:latin typeface="Times New Roman" pitchFamily="18" charset="0"/>
                <a:cs typeface="Times New Roman" pitchFamily="18" charset="0"/>
              </a:rPr>
              <a:t>Hyangch’al</a:t>
            </a:r>
            <a:endParaRPr lang="en-US" sz="3200" dirty="0" smtClean="0">
              <a:solidFill>
                <a:srgbClr val="FFFFFF"/>
              </a:solidFill>
              <a:latin typeface="Times New Roman" pitchFamily="18" charset="0"/>
              <a:cs typeface="Times New Roman" pitchFamily="18" charset="0"/>
            </a:endParaRPr>
          </a:p>
          <a:p>
            <a:r>
              <a:rPr lang="en-US" sz="3200" dirty="0" smtClean="0">
                <a:solidFill>
                  <a:srgbClr val="FFFFFF"/>
                </a:solidFill>
              </a:rPr>
              <a:t> </a:t>
            </a:r>
            <a:r>
              <a:rPr lang="en-US" sz="3200" dirty="0" smtClean="0">
                <a:solidFill>
                  <a:srgbClr val="FFFFFF"/>
                </a:solidFill>
                <a:latin typeface="Times New Roman" pitchFamily="18" charset="0"/>
                <a:cs typeface="Times New Roman" pitchFamily="18" charset="0"/>
              </a:rPr>
              <a:t>Chinese</a:t>
            </a:r>
          </a:p>
          <a:p>
            <a:r>
              <a:rPr lang="en-US" sz="3200" dirty="0" smtClean="0">
                <a:solidFill>
                  <a:srgbClr val="FFFFFF"/>
                </a:solidFill>
                <a:latin typeface="Times New Roman" pitchFamily="18" charset="0"/>
                <a:cs typeface="Times New Roman" pitchFamily="18" charset="0"/>
              </a:rPr>
              <a:t> Hangul </a:t>
            </a:r>
            <a:endParaRPr lang="en-US" sz="3200" dirty="0">
              <a:solidFill>
                <a:srgbClr val="FFFFFF"/>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6D89A48-932D-6740-A2FB-82F58176C2CF}" type="slidenum">
              <a:rPr lang="en-US" smtClean="0"/>
              <a:pPr/>
              <a:t>29</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Times New Roman" pitchFamily="18" charset="0"/>
                <a:cs typeface="Times New Roman" pitchFamily="18" charset="0"/>
              </a:rPr>
              <a:t>What I Will Discuss</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a:xfrm>
            <a:off x="498474" y="1600200"/>
            <a:ext cx="7961958" cy="5257800"/>
          </a:xfrm>
        </p:spPr>
        <p:txBody>
          <a:bodyPr>
            <a:noAutofit/>
          </a:bodyPr>
          <a:lstStyle/>
          <a:p>
            <a:r>
              <a:rPr lang="en-US" sz="3200" dirty="0" smtClean="0">
                <a:latin typeface="Times New Roman" pitchFamily="18" charset="0"/>
                <a:cs typeface="Times New Roman" pitchFamily="18" charset="0"/>
              </a:rPr>
              <a:t> Why is Korean literature distinctive?^^</a:t>
            </a:r>
          </a:p>
          <a:p>
            <a:r>
              <a:rPr lang="en-US" sz="3200" dirty="0" smtClean="0">
                <a:latin typeface="Times New Roman" pitchFamily="18" charset="0"/>
                <a:cs typeface="Times New Roman" pitchFamily="18" charset="0"/>
              </a:rPr>
              <a:t> Pre-modern and modern periods (and eras within eras within eras) of Korean Literature</a:t>
            </a:r>
          </a:p>
          <a:p>
            <a:r>
              <a:rPr lang="en-US" sz="3200" dirty="0" smtClean="0">
                <a:latin typeface="Times New Roman" pitchFamily="18" charset="0"/>
                <a:cs typeface="Times New Roman" pitchFamily="18" charset="0"/>
              </a:rPr>
              <a:t> The strong relationship between Korean Literature and Culture/History</a:t>
            </a:r>
          </a:p>
          <a:p>
            <a:pPr>
              <a:buNone/>
            </a:pPr>
            <a:endParaRPr lang="en-US" sz="3200" dirty="0" smtClean="0"/>
          </a:p>
        </p:txBody>
      </p:sp>
      <p:sp>
        <p:nvSpPr>
          <p:cNvPr id="4" name="Slide Number Placeholder 3"/>
          <p:cNvSpPr>
            <a:spLocks noGrp="1"/>
          </p:cNvSpPr>
          <p:nvPr>
            <p:ph type="sldNum" sz="quarter" idx="12"/>
          </p:nvPr>
        </p:nvSpPr>
        <p:spPr/>
        <p:txBody>
          <a:bodyPr/>
          <a:lstStyle/>
          <a:p>
            <a:fld id="{26D89A48-932D-6740-A2FB-82F58176C2CF}" type="slidenum">
              <a:rPr lang="en-US" smtClean="0"/>
              <a:pPr/>
              <a:t>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solidFill>
                  <a:srgbClr val="FFFFFF"/>
                </a:solidFill>
                <a:latin typeface="Times New Roman"/>
                <a:cs typeface="Times New Roman"/>
              </a:rPr>
              <a:t>Koryo</a:t>
            </a:r>
            <a:r>
              <a:rPr lang="en-US" b="1" dirty="0" smtClean="0">
                <a:solidFill>
                  <a:srgbClr val="FFFFFF"/>
                </a:solidFill>
                <a:latin typeface="Times New Roman"/>
                <a:cs typeface="Times New Roman"/>
              </a:rPr>
              <a:t> </a:t>
            </a:r>
            <a:r>
              <a:rPr lang="en-US" b="1" dirty="0" err="1" smtClean="0">
                <a:solidFill>
                  <a:srgbClr val="FFFFFF"/>
                </a:solidFill>
                <a:latin typeface="Times New Roman"/>
                <a:cs typeface="Times New Roman"/>
              </a:rPr>
              <a:t>Kasa</a:t>
            </a:r>
            <a:endParaRPr lang="en-US" b="1" dirty="0">
              <a:solidFill>
                <a:srgbClr val="FFFFFF"/>
              </a:solidFill>
              <a:latin typeface="Times New Roman"/>
              <a:cs typeface="Times New Roman"/>
            </a:endParaRPr>
          </a:p>
        </p:txBody>
      </p:sp>
      <p:sp>
        <p:nvSpPr>
          <p:cNvPr id="3" name="Content Placeholder 2"/>
          <p:cNvSpPr>
            <a:spLocks noGrp="1"/>
          </p:cNvSpPr>
          <p:nvPr>
            <p:ph idx="1"/>
          </p:nvPr>
        </p:nvSpPr>
        <p:spPr>
          <a:xfrm>
            <a:off x="498474" y="1655440"/>
            <a:ext cx="7883526" cy="3285728"/>
          </a:xfrm>
        </p:spPr>
        <p:txBody>
          <a:bodyPr>
            <a:noAutofit/>
          </a:bodyPr>
          <a:lstStyle/>
          <a:p>
            <a:r>
              <a:rPr lang="en-US" sz="3200" dirty="0" smtClean="0">
                <a:latin typeface="Times New Roman"/>
                <a:cs typeface="Times New Roman"/>
              </a:rPr>
              <a:t> One to thirteen stanzas </a:t>
            </a:r>
          </a:p>
          <a:p>
            <a:r>
              <a:rPr lang="en-US" sz="3200" dirty="0" smtClean="0">
                <a:latin typeface="Times New Roman"/>
                <a:cs typeface="Times New Roman"/>
              </a:rPr>
              <a:t> Stanzas have refrain in the middle/end   </a:t>
            </a:r>
            <a:br>
              <a:rPr lang="en-US" sz="3200" dirty="0" smtClean="0">
                <a:latin typeface="Times New Roman"/>
                <a:cs typeface="Times New Roman"/>
              </a:rPr>
            </a:br>
            <a:r>
              <a:rPr lang="en-US" sz="3200" dirty="0" smtClean="0">
                <a:latin typeface="Times New Roman"/>
                <a:cs typeface="Times New Roman"/>
              </a:rPr>
              <a:t> to establish mood or link the stanzas</a:t>
            </a:r>
          </a:p>
          <a:p>
            <a:r>
              <a:rPr lang="en-US" sz="3200" dirty="0" smtClean="0">
                <a:latin typeface="Times New Roman"/>
                <a:cs typeface="Times New Roman"/>
              </a:rPr>
              <a:t> Informal, bolder, </a:t>
            </a:r>
            <a:r>
              <a:rPr lang="en-US" sz="3200" dirty="0" err="1" smtClean="0">
                <a:latin typeface="Times New Roman"/>
                <a:cs typeface="Times New Roman"/>
              </a:rPr>
              <a:t>Kisaeng</a:t>
            </a:r>
            <a:r>
              <a:rPr lang="en-US" sz="3200" dirty="0" smtClean="0">
                <a:latin typeface="Times New Roman"/>
                <a:cs typeface="Times New Roman"/>
              </a:rPr>
              <a:t> </a:t>
            </a:r>
            <a:endParaRPr lang="en-US" sz="3200" dirty="0">
              <a:latin typeface="Times New Roman"/>
              <a:cs typeface="Times New Roman"/>
            </a:endParaRPr>
          </a:p>
        </p:txBody>
      </p:sp>
      <p:sp>
        <p:nvSpPr>
          <p:cNvPr id="4" name="Slide Number Placeholder 3"/>
          <p:cNvSpPr>
            <a:spLocks noGrp="1"/>
          </p:cNvSpPr>
          <p:nvPr>
            <p:ph type="sldNum" sz="quarter" idx="12"/>
          </p:nvPr>
        </p:nvSpPr>
        <p:spPr/>
        <p:txBody>
          <a:bodyPr/>
          <a:lstStyle/>
          <a:p>
            <a:fld id="{26D89A48-932D-6740-A2FB-82F58176C2CF}" type="slidenum">
              <a:rPr lang="en-US" smtClean="0"/>
              <a:pPr/>
              <a:t>30</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solidFill>
                  <a:srgbClr val="FFFFFF"/>
                </a:solidFill>
                <a:latin typeface="Times New Roman"/>
                <a:cs typeface="Times New Roman"/>
              </a:rPr>
              <a:t>Joseon</a:t>
            </a:r>
            <a:r>
              <a:rPr lang="en-US" b="1" dirty="0" smtClean="0">
                <a:solidFill>
                  <a:srgbClr val="FFFFFF"/>
                </a:solidFill>
                <a:latin typeface="Times New Roman"/>
                <a:cs typeface="Times New Roman"/>
              </a:rPr>
              <a:t> </a:t>
            </a:r>
            <a:r>
              <a:rPr lang="en-US" b="1" dirty="0" err="1" smtClean="0">
                <a:solidFill>
                  <a:srgbClr val="FFFFFF"/>
                </a:solidFill>
                <a:latin typeface="Times New Roman"/>
                <a:cs typeface="Times New Roman"/>
              </a:rPr>
              <a:t>Kasa</a:t>
            </a:r>
            <a:endParaRPr lang="en-US" b="1" dirty="0">
              <a:solidFill>
                <a:srgbClr val="FFFFFF"/>
              </a:solidFill>
              <a:latin typeface="Times New Roman"/>
              <a:cs typeface="Times New Roman"/>
            </a:endParaRPr>
          </a:p>
        </p:txBody>
      </p:sp>
      <p:sp>
        <p:nvSpPr>
          <p:cNvPr id="3" name="Content Placeholder 2"/>
          <p:cNvSpPr>
            <a:spLocks noGrp="1"/>
          </p:cNvSpPr>
          <p:nvPr>
            <p:ph idx="1"/>
          </p:nvPr>
        </p:nvSpPr>
        <p:spPr>
          <a:xfrm>
            <a:off x="457200" y="1600201"/>
            <a:ext cx="8229600" cy="3268960"/>
          </a:xfrm>
        </p:spPr>
        <p:txBody>
          <a:bodyPr>
            <a:normAutofit/>
          </a:bodyPr>
          <a:lstStyle/>
          <a:p>
            <a:r>
              <a:rPr lang="en-US" sz="3200" dirty="0" smtClean="0">
                <a:latin typeface="Tmes New Roman"/>
                <a:cs typeface="Tmes New Roman"/>
              </a:rPr>
              <a:t> Free verse, based on a rhythm of doubled feet with three or four syllables</a:t>
            </a:r>
          </a:p>
          <a:p>
            <a:r>
              <a:rPr lang="en-US" sz="3200" dirty="0" smtClean="0">
                <a:latin typeface="Tmes New Roman"/>
                <a:cs typeface="Tmes New Roman"/>
              </a:rPr>
              <a:t> Not stanzas</a:t>
            </a:r>
          </a:p>
          <a:p>
            <a:r>
              <a:rPr lang="en-US" sz="3200" dirty="0" smtClean="0">
                <a:latin typeface="Tmes New Roman"/>
                <a:cs typeface="Tmes New Roman"/>
              </a:rPr>
              <a:t> More narrative/descriptive</a:t>
            </a:r>
            <a:endParaRPr lang="en-US" sz="3200" dirty="0">
              <a:latin typeface="Tmes New Roman"/>
              <a:cs typeface="Tmes New Roman"/>
            </a:endParaRPr>
          </a:p>
        </p:txBody>
      </p:sp>
      <p:sp>
        <p:nvSpPr>
          <p:cNvPr id="4" name="Slide Number Placeholder 3"/>
          <p:cNvSpPr>
            <a:spLocks noGrp="1"/>
          </p:cNvSpPr>
          <p:nvPr>
            <p:ph type="sldNum" sz="quarter" idx="12"/>
          </p:nvPr>
        </p:nvSpPr>
        <p:spPr/>
        <p:txBody>
          <a:bodyPr/>
          <a:lstStyle/>
          <a:p>
            <a:fld id="{26D89A48-932D-6740-A2FB-82F58176C2CF}" type="slidenum">
              <a:rPr lang="en-US" smtClean="0"/>
              <a:pPr/>
              <a:t>31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FFFF"/>
                </a:solidFill>
                <a:latin typeface="Times New Roman"/>
                <a:cs typeface="Times New Roman"/>
              </a:rPr>
              <a:t>Kasa</a:t>
            </a:r>
            <a:endParaRPr lang="en-US" b="1" dirty="0">
              <a:solidFill>
                <a:srgbClr val="FFFFFF"/>
              </a:solidFill>
              <a:latin typeface="Times New Roman"/>
              <a:cs typeface="Times New Roman"/>
            </a:endParaRPr>
          </a:p>
        </p:txBody>
      </p:sp>
      <p:sp>
        <p:nvSpPr>
          <p:cNvPr id="3" name="Content Placeholder 2"/>
          <p:cNvSpPr>
            <a:spLocks noGrp="1"/>
          </p:cNvSpPr>
          <p:nvPr>
            <p:ph idx="1"/>
          </p:nvPr>
        </p:nvSpPr>
        <p:spPr/>
        <p:txBody>
          <a:bodyPr>
            <a:normAutofit fontScale="92500" lnSpcReduction="20000"/>
          </a:bodyPr>
          <a:lstStyle/>
          <a:p>
            <a:pPr>
              <a:buNone/>
            </a:pPr>
            <a:r>
              <a:rPr lang="en-US" sz="2800" dirty="0" smtClean="0">
                <a:latin typeface="Times New Roman"/>
                <a:cs typeface="Times New Roman"/>
              </a:rPr>
              <a:t>   There is between heaven and earth</a:t>
            </a:r>
            <a:br>
              <a:rPr lang="en-US" sz="2800" dirty="0" smtClean="0">
                <a:latin typeface="Times New Roman"/>
                <a:cs typeface="Times New Roman"/>
              </a:rPr>
            </a:br>
            <a:r>
              <a:rPr lang="en-US" sz="2800" dirty="0" smtClean="0">
                <a:latin typeface="Times New Roman"/>
                <a:cs typeface="Times New Roman"/>
              </a:rPr>
              <a:t>many a man who’s worth as I.</a:t>
            </a:r>
            <a:br>
              <a:rPr lang="en-US" sz="2800" dirty="0" smtClean="0">
                <a:latin typeface="Times New Roman"/>
                <a:cs typeface="Times New Roman"/>
              </a:rPr>
            </a:br>
            <a:r>
              <a:rPr lang="en-US" sz="2800" dirty="0" smtClean="0">
                <a:latin typeface="Times New Roman"/>
                <a:cs typeface="Times New Roman"/>
              </a:rPr>
              <a:t>Why don’t they know the great Joy</a:t>
            </a:r>
            <a:br>
              <a:rPr lang="en-US" sz="2800" dirty="0" smtClean="0">
                <a:latin typeface="Times New Roman"/>
                <a:cs typeface="Times New Roman"/>
              </a:rPr>
            </a:br>
            <a:r>
              <a:rPr lang="en-US" sz="2800" dirty="0" smtClean="0">
                <a:latin typeface="Times New Roman"/>
                <a:cs typeface="Times New Roman"/>
              </a:rPr>
              <a:t>Of living in the wooded mountains?</a:t>
            </a:r>
            <a:br>
              <a:rPr lang="en-US" sz="2800" dirty="0" smtClean="0">
                <a:latin typeface="Times New Roman"/>
                <a:cs typeface="Times New Roman"/>
              </a:rPr>
            </a:br>
            <a:r>
              <a:rPr lang="en-US" sz="2800" dirty="0" smtClean="0">
                <a:latin typeface="Times New Roman"/>
                <a:cs typeface="Times New Roman"/>
              </a:rPr>
              <a:t>With a grass hut of a few bays</a:t>
            </a:r>
            <a:br>
              <a:rPr lang="en-US" sz="2800" dirty="0" smtClean="0">
                <a:latin typeface="Times New Roman"/>
                <a:cs typeface="Times New Roman"/>
              </a:rPr>
            </a:br>
            <a:r>
              <a:rPr lang="en-US" sz="2800" dirty="0" smtClean="0">
                <a:latin typeface="Times New Roman"/>
                <a:cs typeface="Times New Roman"/>
              </a:rPr>
              <a:t>built to face a clear blue stream,</a:t>
            </a:r>
            <a:br>
              <a:rPr lang="en-US" sz="2800" dirty="0" smtClean="0">
                <a:latin typeface="Times New Roman"/>
                <a:cs typeface="Times New Roman"/>
              </a:rPr>
            </a:br>
            <a:r>
              <a:rPr lang="en-US" sz="2800" dirty="0" smtClean="0">
                <a:latin typeface="Times New Roman"/>
                <a:cs typeface="Times New Roman"/>
              </a:rPr>
              <a:t>In the lush wood of pine and bamboo</a:t>
            </a:r>
            <a:br>
              <a:rPr lang="en-US" sz="2800" dirty="0" smtClean="0">
                <a:latin typeface="Times New Roman"/>
                <a:cs typeface="Times New Roman"/>
              </a:rPr>
            </a:br>
            <a:r>
              <a:rPr lang="en-US" sz="2800" dirty="0" smtClean="0">
                <a:latin typeface="Times New Roman"/>
                <a:cs typeface="Times New Roman"/>
              </a:rPr>
              <a:t>I am the master of wind and moon.</a:t>
            </a:r>
          </a:p>
          <a:p>
            <a:pPr>
              <a:buNone/>
            </a:pPr>
            <a:endParaRPr lang="en-US" dirty="0"/>
          </a:p>
        </p:txBody>
      </p:sp>
      <p:sp>
        <p:nvSpPr>
          <p:cNvPr id="4" name="Slide Number Placeholder 3"/>
          <p:cNvSpPr>
            <a:spLocks noGrp="1"/>
          </p:cNvSpPr>
          <p:nvPr>
            <p:ph type="sldNum" sz="quarter" idx="12"/>
          </p:nvPr>
        </p:nvSpPr>
        <p:spPr/>
        <p:txBody>
          <a:bodyPr/>
          <a:lstStyle/>
          <a:p>
            <a:fld id="{26D89A48-932D-6740-A2FB-82F58176C2CF}" type="slidenum">
              <a:rPr lang="en-US" smtClean="0"/>
              <a:pPr/>
              <a:t>32</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FFFF"/>
                </a:solidFill>
                <a:latin typeface="Times New Roman"/>
                <a:cs typeface="Times New Roman"/>
              </a:rPr>
              <a:t>Sijo</a:t>
            </a:r>
            <a:endParaRPr lang="en-US" b="1" dirty="0">
              <a:solidFill>
                <a:srgbClr val="FFFFFF"/>
              </a:solidFill>
              <a:latin typeface="Times New Roman"/>
              <a:cs typeface="Times New Roman"/>
            </a:endParaRPr>
          </a:p>
        </p:txBody>
      </p:sp>
      <p:sp>
        <p:nvSpPr>
          <p:cNvPr id="3" name="Content Placeholder 2"/>
          <p:cNvSpPr>
            <a:spLocks noGrp="1"/>
          </p:cNvSpPr>
          <p:nvPr>
            <p:ph idx="1"/>
          </p:nvPr>
        </p:nvSpPr>
        <p:spPr>
          <a:xfrm>
            <a:off x="304800" y="1600200"/>
            <a:ext cx="7924800" cy="4144963"/>
          </a:xfrm>
        </p:spPr>
        <p:txBody>
          <a:bodyPr>
            <a:noAutofit/>
          </a:bodyPr>
          <a:lstStyle/>
          <a:p>
            <a:r>
              <a:rPr lang="en-US" sz="3600" dirty="0" smtClean="0">
                <a:latin typeface="Times New Roman"/>
                <a:cs typeface="Times New Roman"/>
              </a:rPr>
              <a:t> </a:t>
            </a:r>
            <a:r>
              <a:rPr lang="en-US" sz="3200" dirty="0" err="1" smtClean="0">
                <a:latin typeface="Times New Roman"/>
                <a:cs typeface="Times New Roman"/>
              </a:rPr>
              <a:t>Joseon</a:t>
            </a:r>
            <a:r>
              <a:rPr lang="en-US" sz="3200" dirty="0" smtClean="0">
                <a:latin typeface="Times New Roman"/>
                <a:cs typeface="Times New Roman"/>
              </a:rPr>
              <a:t> poetry shifts to </a:t>
            </a:r>
            <a:r>
              <a:rPr lang="en-US" sz="3200" dirty="0" err="1" smtClean="0">
                <a:latin typeface="Times New Roman"/>
                <a:cs typeface="Times New Roman"/>
              </a:rPr>
              <a:t>sijo/kasa</a:t>
            </a:r>
            <a:r>
              <a:rPr lang="en-US" sz="3200" dirty="0" smtClean="0">
                <a:latin typeface="Times New Roman"/>
                <a:cs typeface="Times New Roman"/>
              </a:rPr>
              <a:t> written by </a:t>
            </a:r>
            <a:r>
              <a:rPr lang="en-US" sz="3200" dirty="0" err="1" smtClean="0">
                <a:latin typeface="Times New Roman"/>
                <a:cs typeface="Times New Roman"/>
              </a:rPr>
              <a:t>Yangban</a:t>
            </a:r>
            <a:endParaRPr lang="en-US" sz="3200" dirty="0" smtClean="0">
              <a:latin typeface="Times New Roman"/>
              <a:cs typeface="Times New Roman"/>
            </a:endParaRPr>
          </a:p>
          <a:p>
            <a:r>
              <a:rPr lang="en-US" sz="3200" dirty="0" smtClean="0">
                <a:latin typeface="Times New Roman"/>
                <a:cs typeface="Times New Roman"/>
              </a:rPr>
              <a:t> 3 lines of 14-16 syllables each. Total syllables between 44 and 46</a:t>
            </a:r>
          </a:p>
          <a:p>
            <a:r>
              <a:rPr lang="en-US" sz="3200" dirty="0" smtClean="0">
                <a:latin typeface="Times New Roman"/>
                <a:cs typeface="Times New Roman"/>
              </a:rPr>
              <a:t> Rules almost always broken, </a:t>
            </a:r>
            <a:br>
              <a:rPr lang="en-US" sz="3200" dirty="0" smtClean="0">
                <a:latin typeface="Times New Roman"/>
                <a:cs typeface="Times New Roman"/>
              </a:rPr>
            </a:br>
            <a:r>
              <a:rPr lang="en-US" sz="3200" dirty="0" smtClean="0">
                <a:latin typeface="Times New Roman"/>
                <a:cs typeface="Times New Roman"/>
              </a:rPr>
              <a:t>as </a:t>
            </a:r>
            <a:r>
              <a:rPr lang="en-US" sz="3200" dirty="0" err="1" smtClean="0">
                <a:latin typeface="Times New Roman"/>
                <a:cs typeface="Times New Roman"/>
              </a:rPr>
              <a:t>sijo</a:t>
            </a:r>
            <a:r>
              <a:rPr lang="en-US" sz="3200" dirty="0" smtClean="0">
                <a:latin typeface="Times New Roman"/>
                <a:cs typeface="Times New Roman"/>
              </a:rPr>
              <a:t> aren’t really syllabic^</a:t>
            </a:r>
            <a:r>
              <a:rPr lang="en-US" sz="3600" dirty="0" smtClean="0">
                <a:latin typeface="Times New Roman"/>
                <a:cs typeface="Times New Roman"/>
              </a:rPr>
              <a:t>^</a:t>
            </a:r>
            <a:endParaRPr lang="en-US" sz="3600" dirty="0">
              <a:latin typeface="Times New Roman"/>
              <a:cs typeface="Times New Roman"/>
            </a:endParaRPr>
          </a:p>
        </p:txBody>
      </p:sp>
      <p:sp>
        <p:nvSpPr>
          <p:cNvPr id="4" name="Slide Number Placeholder 3"/>
          <p:cNvSpPr>
            <a:spLocks noGrp="1"/>
          </p:cNvSpPr>
          <p:nvPr>
            <p:ph type="sldNum" sz="quarter" idx="12"/>
          </p:nvPr>
        </p:nvSpPr>
        <p:spPr/>
        <p:txBody>
          <a:bodyPr/>
          <a:lstStyle/>
          <a:p>
            <a:fld id="{26D89A48-932D-6740-A2FB-82F58176C2CF}" type="slidenum">
              <a:rPr lang="en-US" smtClean="0"/>
              <a:pPr/>
              <a:t>33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Times New Roman"/>
                <a:cs typeface="Times New Roman"/>
              </a:rPr>
              <a:t>Yi Sun-sin</a:t>
            </a:r>
            <a:endParaRPr lang="en-US" b="1" dirty="0">
              <a:solidFill>
                <a:srgbClr val="FFFFFF"/>
              </a:solidFill>
              <a:latin typeface="Times New Roman"/>
              <a:cs typeface="Times New Roman"/>
            </a:endParaRPr>
          </a:p>
        </p:txBody>
      </p:sp>
      <p:sp>
        <p:nvSpPr>
          <p:cNvPr id="3" name="Content Placeholder 2"/>
          <p:cNvSpPr>
            <a:spLocks noGrp="1"/>
          </p:cNvSpPr>
          <p:nvPr>
            <p:ph idx="1"/>
          </p:nvPr>
        </p:nvSpPr>
        <p:spPr>
          <a:xfrm>
            <a:off x="-108520" y="1340769"/>
            <a:ext cx="9440460" cy="2783795"/>
          </a:xfrm>
        </p:spPr>
        <p:txBody>
          <a:bodyPr>
            <a:normAutofit/>
          </a:bodyPr>
          <a:lstStyle/>
          <a:p>
            <a:pPr>
              <a:buNone/>
            </a:pPr>
            <a:r>
              <a:rPr lang="en-US" sz="2800" dirty="0" smtClean="0">
                <a:latin typeface="Times New Roman"/>
                <a:cs typeface="Times New Roman"/>
              </a:rPr>
              <a:t>  </a:t>
            </a:r>
            <a:r>
              <a:rPr lang="en-US" sz="2600" dirty="0" smtClean="0">
                <a:latin typeface="Times New Roman"/>
                <a:cs typeface="Times New Roman"/>
              </a:rPr>
              <a:t>  </a:t>
            </a:r>
            <a:r>
              <a:rPr lang="en-US" sz="1800" dirty="0" smtClean="0">
                <a:latin typeface="Times New Roman"/>
                <a:cs typeface="Times New Roman"/>
              </a:rPr>
              <a:t>Moon-bright night on </a:t>
            </a:r>
            <a:r>
              <a:rPr lang="en-US" sz="1800" dirty="0" err="1" smtClean="0">
                <a:latin typeface="Times New Roman"/>
                <a:cs typeface="Times New Roman"/>
              </a:rPr>
              <a:t>Hansan</a:t>
            </a:r>
            <a:r>
              <a:rPr lang="en-US" sz="1800" dirty="0" smtClean="0">
                <a:latin typeface="Times New Roman"/>
                <a:cs typeface="Times New Roman"/>
              </a:rPr>
              <a:t> Isle and I sit alone atop the lookout.</a:t>
            </a:r>
            <a:br>
              <a:rPr lang="en-US" sz="1800" dirty="0" smtClean="0">
                <a:latin typeface="Times New Roman"/>
                <a:cs typeface="Times New Roman"/>
              </a:rPr>
            </a:br>
            <a:r>
              <a:rPr lang="en-US" sz="1800" dirty="0" smtClean="0">
                <a:latin typeface="Times New Roman"/>
                <a:cs typeface="Times New Roman"/>
              </a:rPr>
              <a:t>I hold my great sword by my side, and as my worries deepen,</a:t>
            </a:r>
            <a:br>
              <a:rPr lang="en-US" sz="1800" dirty="0" smtClean="0">
                <a:latin typeface="Times New Roman"/>
                <a:cs typeface="Times New Roman"/>
              </a:rPr>
            </a:br>
            <a:r>
              <a:rPr lang="en-US" sz="1800" dirty="0" smtClean="0">
                <a:latin typeface="Times New Roman"/>
                <a:cs typeface="Times New Roman"/>
              </a:rPr>
              <a:t>from somewhere comes the single note of the Mongol </a:t>
            </a:r>
            <a:r>
              <a:rPr lang="en-US" sz="1800" dirty="0" err="1" smtClean="0">
                <a:latin typeface="Times New Roman"/>
                <a:cs typeface="Times New Roman"/>
              </a:rPr>
              <a:t>flute,piercing</a:t>
            </a:r>
            <a:r>
              <a:rPr lang="en-US" sz="1800" dirty="0" smtClean="0">
                <a:latin typeface="Times New Roman"/>
                <a:cs typeface="Times New Roman"/>
              </a:rPr>
              <a:t> to the very bowels</a:t>
            </a:r>
            <a:r>
              <a:rPr lang="en-US" sz="2000" dirty="0" smtClean="0"/>
              <a:t>.</a:t>
            </a:r>
          </a:p>
          <a:p>
            <a:pPr>
              <a:buNone/>
            </a:pPr>
            <a:endParaRPr lang="en-US" dirty="0"/>
          </a:p>
        </p:txBody>
      </p:sp>
      <p:sp>
        <p:nvSpPr>
          <p:cNvPr id="5" name="Slide Number Placeholder 4"/>
          <p:cNvSpPr>
            <a:spLocks noGrp="1"/>
          </p:cNvSpPr>
          <p:nvPr>
            <p:ph type="sldNum" sz="quarter" idx="12"/>
          </p:nvPr>
        </p:nvSpPr>
        <p:spPr/>
        <p:txBody>
          <a:bodyPr/>
          <a:lstStyle/>
          <a:p>
            <a:fld id="{26D89A48-932D-6740-A2FB-82F58176C2CF}" type="slidenum">
              <a:rPr lang="en-US" smtClean="0"/>
              <a:pPr/>
              <a:t>34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lstStyle/>
          <a:p>
            <a:r>
              <a:rPr lang="en-US" b="1" dirty="0" err="1" smtClean="0">
                <a:solidFill>
                  <a:srgbClr val="FFFFFF"/>
                </a:solidFill>
                <a:latin typeface="Times New Roman"/>
                <a:cs typeface="Times New Roman"/>
              </a:rPr>
              <a:t>Pansori</a:t>
            </a:r>
            <a:endParaRPr lang="en-US" b="1" dirty="0">
              <a:solidFill>
                <a:srgbClr val="FFFFFF"/>
              </a:solidFill>
              <a:latin typeface="Times New Roman"/>
              <a:cs typeface="Times New Roman"/>
            </a:endParaRPr>
          </a:p>
        </p:txBody>
      </p:sp>
      <p:sp>
        <p:nvSpPr>
          <p:cNvPr id="3" name="Content Placeholder 2"/>
          <p:cNvSpPr>
            <a:spLocks noGrp="1"/>
          </p:cNvSpPr>
          <p:nvPr>
            <p:ph idx="1"/>
          </p:nvPr>
        </p:nvSpPr>
        <p:spPr>
          <a:xfrm>
            <a:off x="498474" y="1660301"/>
            <a:ext cx="7556313" cy="4144963"/>
          </a:xfrm>
        </p:spPr>
        <p:txBody>
          <a:bodyPr>
            <a:noAutofit/>
          </a:bodyPr>
          <a:lstStyle/>
          <a:p>
            <a:r>
              <a:rPr lang="en-US" sz="3200" dirty="0" smtClean="0">
                <a:latin typeface="Times New Roman"/>
                <a:cs typeface="Times New Roman"/>
              </a:rPr>
              <a:t> Narrative poetry focused on real life from shamanist chants of S-E Korea in late 17</a:t>
            </a:r>
            <a:r>
              <a:rPr lang="en-US" sz="3200" baseline="30000" dirty="0" smtClean="0">
                <a:latin typeface="Times New Roman"/>
                <a:cs typeface="Times New Roman"/>
              </a:rPr>
              <a:t>th</a:t>
            </a:r>
            <a:r>
              <a:rPr lang="en-US" sz="3200" dirty="0" smtClean="0">
                <a:latin typeface="Times New Roman"/>
                <a:cs typeface="Times New Roman"/>
              </a:rPr>
              <a:t> and early 18</a:t>
            </a:r>
            <a:r>
              <a:rPr lang="en-US" sz="3200" baseline="30000" dirty="0" smtClean="0">
                <a:latin typeface="Times New Roman"/>
                <a:cs typeface="Times New Roman"/>
              </a:rPr>
              <a:t>th</a:t>
            </a:r>
            <a:r>
              <a:rPr lang="en-US" sz="3200" dirty="0" smtClean="0">
                <a:latin typeface="Times New Roman"/>
                <a:cs typeface="Times New Roman"/>
              </a:rPr>
              <a:t> centuries</a:t>
            </a:r>
          </a:p>
          <a:p>
            <a:r>
              <a:rPr lang="en-US" sz="3200" dirty="0" smtClean="0">
                <a:latin typeface="Times New Roman"/>
                <a:cs typeface="Times New Roman"/>
              </a:rPr>
              <a:t> Long narrative musical performance with drummer and singer</a:t>
            </a:r>
          </a:p>
          <a:p>
            <a:r>
              <a:rPr lang="en-US" sz="3200" dirty="0">
                <a:latin typeface="Times New Roman"/>
                <a:cs typeface="Times New Roman"/>
              </a:rPr>
              <a:t> </a:t>
            </a:r>
            <a:r>
              <a:rPr lang="en-US" sz="3200" dirty="0" smtClean="0">
                <a:latin typeface="Times New Roman"/>
                <a:cs typeface="Times New Roman"/>
              </a:rPr>
              <a:t>Literature like Homer – </a:t>
            </a:r>
            <a:br>
              <a:rPr lang="en-US" sz="3200" dirty="0" smtClean="0">
                <a:latin typeface="Times New Roman"/>
                <a:cs typeface="Times New Roman"/>
              </a:rPr>
            </a:br>
            <a:r>
              <a:rPr lang="en-US" sz="3200" dirty="0" smtClean="0">
                <a:latin typeface="Times New Roman"/>
                <a:cs typeface="Times New Roman"/>
              </a:rPr>
              <a:t> spoken first, then written.</a:t>
            </a:r>
          </a:p>
        </p:txBody>
      </p:sp>
      <p:sp>
        <p:nvSpPr>
          <p:cNvPr id="5" name="Slide Number Placeholder 4"/>
          <p:cNvSpPr>
            <a:spLocks noGrp="1"/>
          </p:cNvSpPr>
          <p:nvPr>
            <p:ph type="sldNum" sz="quarter" idx="12"/>
          </p:nvPr>
        </p:nvSpPr>
        <p:spPr/>
        <p:txBody>
          <a:bodyPr/>
          <a:lstStyle/>
          <a:p>
            <a:fld id="{26D89A48-932D-6740-A2FB-82F58176C2CF}" type="slidenum">
              <a:rPr lang="en-US" smtClean="0"/>
              <a:pPr/>
              <a:t>35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Times New Roman"/>
                <a:cs typeface="Times New Roman"/>
              </a:rPr>
              <a:t>Korean Classical Literature</a:t>
            </a:r>
            <a:endParaRPr lang="en-US" b="1" dirty="0">
              <a:solidFill>
                <a:srgbClr val="FFFFFF"/>
              </a:solidFill>
              <a:latin typeface="Times New Roman"/>
              <a:cs typeface="Times New Roman"/>
            </a:endParaRPr>
          </a:p>
        </p:txBody>
      </p:sp>
      <p:sp>
        <p:nvSpPr>
          <p:cNvPr id="3" name="Content Placeholder 2"/>
          <p:cNvSpPr>
            <a:spLocks noGrp="1"/>
          </p:cNvSpPr>
          <p:nvPr>
            <p:ph idx="1"/>
          </p:nvPr>
        </p:nvSpPr>
        <p:spPr>
          <a:xfrm>
            <a:off x="457200" y="1600201"/>
            <a:ext cx="8229600" cy="3917031"/>
          </a:xfrm>
        </p:spPr>
        <p:txBody>
          <a:bodyPr/>
          <a:lstStyle/>
          <a:p>
            <a:r>
              <a:rPr lang="en-US" sz="3200" dirty="0" smtClean="0">
                <a:latin typeface="Times New Roman"/>
                <a:cs typeface="Times New Roman"/>
              </a:rPr>
              <a:t> Oral</a:t>
            </a:r>
          </a:p>
          <a:p>
            <a:r>
              <a:rPr lang="en-US" sz="3200" dirty="0" smtClean="0">
                <a:latin typeface="Times New Roman"/>
                <a:cs typeface="Times New Roman"/>
              </a:rPr>
              <a:t> Therefore often poetic</a:t>
            </a:r>
          </a:p>
          <a:p>
            <a:r>
              <a:rPr lang="en-US" sz="3200" dirty="0" smtClean="0">
                <a:latin typeface="Times New Roman"/>
                <a:cs typeface="Times New Roman"/>
              </a:rPr>
              <a:t> Chinese Characters</a:t>
            </a:r>
          </a:p>
          <a:p>
            <a:r>
              <a:rPr lang="en-US" sz="3200" dirty="0" smtClean="0">
                <a:latin typeface="Times New Roman"/>
                <a:cs typeface="Times New Roman"/>
              </a:rPr>
              <a:t> Full of influences we just discussed</a:t>
            </a:r>
          </a:p>
          <a:p>
            <a:endParaRPr lang="en-US" dirty="0"/>
          </a:p>
        </p:txBody>
      </p:sp>
      <p:sp>
        <p:nvSpPr>
          <p:cNvPr id="4" name="Slide Number Placeholder 3"/>
          <p:cNvSpPr>
            <a:spLocks noGrp="1"/>
          </p:cNvSpPr>
          <p:nvPr>
            <p:ph type="sldNum" sz="quarter" idx="12"/>
          </p:nvPr>
        </p:nvSpPr>
        <p:spPr/>
        <p:txBody>
          <a:bodyPr/>
          <a:lstStyle/>
          <a:p>
            <a:fld id="{26D89A48-932D-6740-A2FB-82F58176C2CF}" type="slidenum">
              <a:rPr lang="en-US" smtClean="0"/>
              <a:pPr/>
              <a:t>36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Times New Roman"/>
                <a:cs typeface="Times New Roman"/>
              </a:rPr>
              <a:t>Classical Prose</a:t>
            </a:r>
            <a:endParaRPr lang="en-US" b="1" dirty="0">
              <a:solidFill>
                <a:srgbClr val="FFFFFF"/>
              </a:solidFill>
              <a:latin typeface="Times New Roman"/>
              <a:cs typeface="Times New Roman"/>
            </a:endParaRPr>
          </a:p>
        </p:txBody>
      </p:sp>
      <p:sp>
        <p:nvSpPr>
          <p:cNvPr id="3" name="Content Placeholder 2"/>
          <p:cNvSpPr>
            <a:spLocks noGrp="1"/>
          </p:cNvSpPr>
          <p:nvPr>
            <p:ph idx="1"/>
          </p:nvPr>
        </p:nvSpPr>
        <p:spPr>
          <a:xfrm>
            <a:off x="457200" y="1600201"/>
            <a:ext cx="8229600" cy="4061048"/>
          </a:xfrm>
        </p:spPr>
        <p:txBody>
          <a:bodyPr>
            <a:normAutofit/>
          </a:bodyPr>
          <a:lstStyle/>
          <a:p>
            <a:r>
              <a:rPr lang="en-US" sz="3200" dirty="0" smtClean="0"/>
              <a:t> </a:t>
            </a:r>
            <a:r>
              <a:rPr lang="en-US" sz="3200" b="1" dirty="0" smtClean="0">
                <a:latin typeface="Times New Roman"/>
                <a:cs typeface="Times New Roman"/>
              </a:rPr>
              <a:t>Tales of </a:t>
            </a:r>
            <a:r>
              <a:rPr lang="en-US" sz="3200" b="1" dirty="0" err="1" smtClean="0">
                <a:latin typeface="Times New Roman"/>
                <a:cs typeface="Times New Roman"/>
              </a:rPr>
              <a:t>Kumo</a:t>
            </a:r>
            <a:r>
              <a:rPr lang="en-US" sz="3200" b="1" dirty="0" smtClean="0">
                <a:latin typeface="Times New Roman"/>
                <a:cs typeface="Times New Roman"/>
              </a:rPr>
              <a:t> </a:t>
            </a:r>
            <a:r>
              <a:rPr lang="en-US" sz="3200" dirty="0" smtClean="0">
                <a:latin typeface="Times New Roman"/>
                <a:cs typeface="Times New Roman"/>
              </a:rPr>
              <a:t>by Kim Shi-sup in the </a:t>
            </a:r>
            <a:br>
              <a:rPr lang="en-US" sz="3200" dirty="0" smtClean="0">
                <a:latin typeface="Times New Roman"/>
                <a:cs typeface="Times New Roman"/>
              </a:rPr>
            </a:br>
            <a:r>
              <a:rPr lang="en-US" sz="3200" dirty="0" smtClean="0">
                <a:latin typeface="Times New Roman"/>
                <a:cs typeface="Times New Roman"/>
              </a:rPr>
              <a:t> mid 15th century </a:t>
            </a:r>
          </a:p>
          <a:p>
            <a:r>
              <a:rPr lang="en-US" sz="3200" dirty="0" smtClean="0">
                <a:latin typeface="Times New Roman"/>
                <a:cs typeface="Times New Roman"/>
              </a:rPr>
              <a:t> </a:t>
            </a:r>
            <a:r>
              <a:rPr lang="en-US" sz="3200" b="1" dirty="0" smtClean="0">
                <a:latin typeface="Times New Roman"/>
                <a:cs typeface="Times New Roman"/>
              </a:rPr>
              <a:t>The Tale Of Hong </a:t>
            </a:r>
            <a:r>
              <a:rPr lang="en-US" sz="3200" b="1" dirty="0" err="1" smtClean="0">
                <a:latin typeface="Times New Roman"/>
                <a:cs typeface="Times New Roman"/>
              </a:rPr>
              <a:t>Gildong</a:t>
            </a:r>
            <a:r>
              <a:rPr lang="en-US" sz="3200" b="1" dirty="0" smtClean="0">
                <a:latin typeface="Times New Roman"/>
                <a:cs typeface="Times New Roman"/>
              </a:rPr>
              <a:t> </a:t>
            </a:r>
            <a:r>
              <a:rPr lang="en-US" sz="3200" dirty="0" smtClean="0">
                <a:latin typeface="Times New Roman"/>
                <a:cs typeface="Times New Roman"/>
              </a:rPr>
              <a:t>by </a:t>
            </a:r>
            <a:r>
              <a:rPr lang="en-US" sz="3200" dirty="0" err="1" smtClean="0">
                <a:latin typeface="Times New Roman"/>
                <a:cs typeface="Times New Roman"/>
              </a:rPr>
              <a:t>Hyo</a:t>
            </a:r>
            <a:r>
              <a:rPr lang="en-US" sz="3200" dirty="0" smtClean="0">
                <a:latin typeface="Times New Roman"/>
                <a:cs typeface="Times New Roman"/>
              </a:rPr>
              <a:t> </a:t>
            </a:r>
            <a:br>
              <a:rPr lang="en-US" sz="3200" dirty="0" smtClean="0">
                <a:latin typeface="Times New Roman"/>
                <a:cs typeface="Times New Roman"/>
              </a:rPr>
            </a:br>
            <a:r>
              <a:rPr lang="en-US" sz="3200" dirty="0" smtClean="0">
                <a:latin typeface="Times New Roman"/>
                <a:cs typeface="Times New Roman"/>
              </a:rPr>
              <a:t> </a:t>
            </a:r>
            <a:r>
              <a:rPr lang="en-US" sz="3200" dirty="0" err="1" smtClean="0">
                <a:latin typeface="Times New Roman"/>
                <a:cs typeface="Times New Roman"/>
              </a:rPr>
              <a:t>Kyun</a:t>
            </a:r>
            <a:r>
              <a:rPr lang="en-US" sz="3200" dirty="0" smtClean="0">
                <a:latin typeface="Times New Roman"/>
                <a:cs typeface="Times New Roman"/>
              </a:rPr>
              <a:t> in the late 16th or </a:t>
            </a:r>
            <a:br>
              <a:rPr lang="en-US" sz="3200" dirty="0" smtClean="0">
                <a:latin typeface="Times New Roman"/>
                <a:cs typeface="Times New Roman"/>
              </a:rPr>
            </a:br>
            <a:r>
              <a:rPr lang="en-US" sz="3200" dirty="0" smtClean="0">
                <a:latin typeface="Times New Roman"/>
                <a:cs typeface="Times New Roman"/>
              </a:rPr>
              <a:t> early 17</a:t>
            </a:r>
            <a:r>
              <a:rPr lang="en-US" sz="3200" baseline="30000" dirty="0" smtClean="0">
                <a:latin typeface="Times New Roman"/>
                <a:cs typeface="Times New Roman"/>
              </a:rPr>
              <a:t>th</a:t>
            </a:r>
            <a:r>
              <a:rPr lang="en-US" sz="3200" dirty="0" smtClean="0">
                <a:latin typeface="Times New Roman"/>
                <a:cs typeface="Times New Roman"/>
              </a:rPr>
              <a:t> century</a:t>
            </a:r>
          </a:p>
        </p:txBody>
      </p:sp>
      <p:sp>
        <p:nvSpPr>
          <p:cNvPr id="4" name="Slide Number Placeholder 3"/>
          <p:cNvSpPr>
            <a:spLocks noGrp="1"/>
          </p:cNvSpPr>
          <p:nvPr>
            <p:ph type="sldNum" sz="quarter" idx="12"/>
          </p:nvPr>
        </p:nvSpPr>
        <p:spPr/>
        <p:txBody>
          <a:bodyPr/>
          <a:lstStyle/>
          <a:p>
            <a:fld id="{26D89A48-932D-6740-A2FB-82F58176C2CF}" type="slidenum">
              <a:rPr lang="en-US" smtClean="0"/>
              <a:pPr/>
              <a:t>37</a:t>
            </a:fld>
            <a:endParaRPr lang="en-US"/>
          </a:p>
        </p:txBody>
      </p:sp>
      <p:pic>
        <p:nvPicPr>
          <p:cNvPr id="5" name="Picture 4" descr="hong1.jpg"/>
          <p:cNvPicPr>
            <a:picLocks noChangeAspect="1"/>
          </p:cNvPicPr>
          <p:nvPr/>
        </p:nvPicPr>
        <p:blipFill>
          <a:blip r:embed="rId2"/>
          <a:stretch>
            <a:fillRect/>
          </a:stretch>
        </p:blipFill>
        <p:spPr>
          <a:xfrm>
            <a:off x="5715000" y="4020501"/>
            <a:ext cx="3429000" cy="28374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772400" cy="914400"/>
          </a:xfrm>
        </p:spPr>
        <p:txBody>
          <a:bodyPr/>
          <a:lstStyle/>
          <a:p>
            <a:pPr eaLnBrk="1" hangingPunct="1">
              <a:defRPr/>
            </a:pPr>
            <a:r>
              <a:rPr lang="en-US" b="1" dirty="0">
                <a:solidFill>
                  <a:srgbClr val="FFFFFF"/>
                </a:solidFill>
                <a:latin typeface="Times New Roman"/>
                <a:ea typeface="+mj-ea"/>
                <a:cs typeface="Times New Roman"/>
              </a:rPr>
              <a:t>Korean Alphabet: Hangul </a:t>
            </a:r>
          </a:p>
        </p:txBody>
      </p:sp>
      <p:sp>
        <p:nvSpPr>
          <p:cNvPr id="39939" name="Content Placeholder 2"/>
          <p:cNvSpPr>
            <a:spLocks noGrp="1"/>
          </p:cNvSpPr>
          <p:nvPr>
            <p:ph idx="1"/>
          </p:nvPr>
        </p:nvSpPr>
        <p:spPr>
          <a:xfrm>
            <a:off x="228600" y="1524000"/>
            <a:ext cx="8159824" cy="2057400"/>
          </a:xfrm>
        </p:spPr>
        <p:txBody>
          <a:bodyPr>
            <a:noAutofit/>
          </a:bodyPr>
          <a:lstStyle/>
          <a:p>
            <a:pPr eaLnBrk="1" hangingPunct="1"/>
            <a:r>
              <a:rPr lang="en-US" dirty="0" smtClean="0">
                <a:latin typeface="Times New Roman"/>
                <a:cs typeface="Times New Roman"/>
              </a:rPr>
              <a:t>Invented by King  </a:t>
            </a:r>
            <a:r>
              <a:rPr lang="en-US" dirty="0" err="1">
                <a:latin typeface="Times New Roman"/>
                <a:cs typeface="Times New Roman"/>
              </a:rPr>
              <a:t>Sejong</a:t>
            </a:r>
            <a:r>
              <a:rPr lang="en-US" dirty="0">
                <a:latin typeface="Times New Roman"/>
                <a:cs typeface="Times New Roman"/>
              </a:rPr>
              <a:t> the Great</a:t>
            </a:r>
            <a:r>
              <a:rPr lang="en-US" dirty="0" smtClean="0">
                <a:latin typeface="Times New Roman"/>
                <a:cs typeface="Times New Roman"/>
              </a:rPr>
              <a:t> in 1443</a:t>
            </a:r>
          </a:p>
          <a:p>
            <a:pPr eaLnBrk="1" hangingPunct="1"/>
            <a:r>
              <a:rPr lang="en-US" dirty="0">
                <a:latin typeface="Times New Roman"/>
                <a:cs typeface="Times New Roman"/>
              </a:rPr>
              <a:t>14 consonants &amp; 10 </a:t>
            </a:r>
            <a:r>
              <a:rPr lang="en-US" dirty="0" smtClean="0">
                <a:latin typeface="Times New Roman"/>
                <a:cs typeface="Times New Roman"/>
              </a:rPr>
              <a:t>vowels</a:t>
            </a:r>
            <a:endParaRPr lang="en-US" dirty="0">
              <a:latin typeface="Times New Roman"/>
              <a:cs typeface="Times New Roman"/>
            </a:endParaRPr>
          </a:p>
        </p:txBody>
      </p:sp>
      <p:sp>
        <p:nvSpPr>
          <p:cNvPr id="7" name="Slide Number Placeholder 6"/>
          <p:cNvSpPr>
            <a:spLocks noGrp="1"/>
          </p:cNvSpPr>
          <p:nvPr>
            <p:ph type="sldNum" sz="quarter" idx="12"/>
          </p:nvPr>
        </p:nvSpPr>
        <p:spPr/>
        <p:txBody>
          <a:bodyPr/>
          <a:lstStyle/>
          <a:p>
            <a:fld id="{26D89A48-932D-6740-A2FB-82F58176C2CF}" type="slidenum">
              <a:rPr lang="en-US" smtClean="0"/>
              <a:pPr/>
              <a:t>38</a:t>
            </a:fld>
            <a:endParaRPr lang="en-US"/>
          </a:p>
        </p:txBody>
      </p:sp>
      <p:pic>
        <p:nvPicPr>
          <p:cNvPr id="39940" name="Picture 4" descr="sejong2.jpg"/>
          <p:cNvPicPr>
            <a:picLocks noChangeAspect="1"/>
          </p:cNvPicPr>
          <p:nvPr/>
        </p:nvPicPr>
        <p:blipFill>
          <a:blip r:embed="rId3"/>
          <a:srcRect/>
          <a:stretch>
            <a:fillRect/>
          </a:stretch>
        </p:blipFill>
        <p:spPr bwMode="auto">
          <a:xfrm>
            <a:off x="6381750" y="3581400"/>
            <a:ext cx="2762250" cy="3276600"/>
          </a:xfrm>
          <a:prstGeom prst="rect">
            <a:avLst/>
          </a:prstGeom>
          <a:noFill/>
          <a:ln w="9525">
            <a:noFill/>
            <a:miter lim="800000"/>
            <a:headEnd/>
            <a:tailEnd/>
          </a:ln>
        </p:spPr>
      </p:pic>
      <p:sp>
        <p:nvSpPr>
          <p:cNvPr id="39941" name="TextBox 5"/>
          <p:cNvSpPr txBox="1">
            <a:spLocks noChangeArrowheads="1"/>
          </p:cNvSpPr>
          <p:nvPr/>
        </p:nvSpPr>
        <p:spPr bwMode="auto">
          <a:xfrm>
            <a:off x="838200" y="4800600"/>
            <a:ext cx="7391400" cy="1569660"/>
          </a:xfrm>
          <a:prstGeom prst="rect">
            <a:avLst/>
          </a:prstGeom>
          <a:noFill/>
          <a:ln w="9525">
            <a:noFill/>
            <a:miter lim="800000"/>
            <a:headEnd/>
            <a:tailEnd/>
          </a:ln>
        </p:spPr>
        <p:txBody>
          <a:bodyPr>
            <a:prstTxWarp prst="textNoShape">
              <a:avLst/>
            </a:prstTxWarp>
            <a:spAutoFit/>
          </a:bodyPr>
          <a:lstStyle/>
          <a:p>
            <a:r>
              <a:rPr lang="en-US" sz="2400" i="1" dirty="0">
                <a:latin typeface="Calibri" pitchFamily="-84" charset="0"/>
              </a:rPr>
              <a:t>"A wise man can acquaint himself with </a:t>
            </a:r>
            <a:endParaRPr lang="en-US" sz="2400" i="1" dirty="0" smtClean="0">
              <a:latin typeface="Calibri" pitchFamily="-84" charset="0"/>
            </a:endParaRPr>
          </a:p>
          <a:p>
            <a:r>
              <a:rPr lang="en-US" sz="2400" i="1" dirty="0" smtClean="0">
                <a:latin typeface="Calibri" pitchFamily="-84" charset="0"/>
              </a:rPr>
              <a:t>them </a:t>
            </a:r>
            <a:r>
              <a:rPr lang="en-US" sz="2400" i="1" dirty="0">
                <a:latin typeface="Calibri" pitchFamily="-84" charset="0"/>
              </a:rPr>
              <a:t>before the morning is over; a </a:t>
            </a:r>
            <a:endParaRPr lang="en-US" sz="2400" i="1" dirty="0" smtClean="0">
              <a:latin typeface="Calibri" pitchFamily="-84" charset="0"/>
            </a:endParaRPr>
          </a:p>
          <a:p>
            <a:r>
              <a:rPr lang="en-US" sz="2400" i="1" dirty="0" smtClean="0">
                <a:latin typeface="Calibri" pitchFamily="-84" charset="0"/>
              </a:rPr>
              <a:t>stupid </a:t>
            </a:r>
            <a:r>
              <a:rPr lang="en-US" sz="2400" i="1" dirty="0">
                <a:latin typeface="Calibri" pitchFamily="-84" charset="0"/>
              </a:rPr>
              <a:t>man can learn them in the space </a:t>
            </a:r>
            <a:endParaRPr lang="en-US" sz="2400" i="1" dirty="0" smtClean="0">
              <a:latin typeface="Calibri" pitchFamily="-84" charset="0"/>
            </a:endParaRPr>
          </a:p>
          <a:p>
            <a:r>
              <a:rPr lang="en-US" sz="2400" i="1" dirty="0" smtClean="0">
                <a:latin typeface="Calibri" pitchFamily="-84" charset="0"/>
              </a:rPr>
              <a:t>of </a:t>
            </a:r>
            <a:r>
              <a:rPr lang="en-US" sz="2400" i="1" dirty="0">
                <a:latin typeface="Calibri" pitchFamily="-84" charset="0"/>
              </a:rPr>
              <a:t>ten days”.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dissolve">
                                      <p:cBhvr>
                                        <p:cTn id="7" dur="500"/>
                                        <p:tgtEl>
                                          <p:spTgt spid="39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dissolve">
                                      <p:cBhvr>
                                        <p:cTn id="12" dur="500"/>
                                        <p:tgtEl>
                                          <p:spTgt spid="399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9941"/>
                                        </p:tgtEl>
                                        <p:attrNameLst>
                                          <p:attrName>style.visibility</p:attrName>
                                        </p:attrNameLst>
                                      </p:cBhvr>
                                      <p:to>
                                        <p:strVal val="visible"/>
                                      </p:to>
                                    </p:set>
                                    <p:animEffect transition="in" filter="dissolve">
                                      <p:cBhvr>
                                        <p:cTn id="17" dur="500"/>
                                        <p:tgtEl>
                                          <p:spTgt spid="39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P spid="3994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sz="3200" dirty="0"/>
          </a:p>
        </p:txBody>
      </p:sp>
      <p:sp>
        <p:nvSpPr>
          <p:cNvPr id="5" name="Slide Number Placeholder 4"/>
          <p:cNvSpPr>
            <a:spLocks noGrp="1"/>
          </p:cNvSpPr>
          <p:nvPr>
            <p:ph type="sldNum" sz="quarter" idx="12"/>
          </p:nvPr>
        </p:nvSpPr>
        <p:spPr/>
        <p:txBody>
          <a:bodyPr/>
          <a:lstStyle/>
          <a:p>
            <a:fld id="{26D89A48-932D-6740-A2FB-82F58176C2CF}" type="slidenum">
              <a:rPr lang="en-US" smtClean="0"/>
              <a:pPr/>
              <a:t>39</a:t>
            </a:fld>
            <a:endParaRPr lang="en-US"/>
          </a:p>
        </p:txBody>
      </p:sp>
      <p:graphicFrame>
        <p:nvGraphicFramePr>
          <p:cNvPr id="4" name="Content Placeholder 4"/>
          <p:cNvGraphicFramePr>
            <a:graphicFrameLocks/>
          </p:cNvGraphicFramePr>
          <p:nvPr/>
        </p:nvGraphicFramePr>
        <p:xfrm>
          <a:off x="1676400" y="533400"/>
          <a:ext cx="4953000" cy="5949950"/>
        </p:xfrm>
        <a:graphic>
          <a:graphicData uri="http://schemas.openxmlformats.org/drawingml/2006/table">
            <a:tbl>
              <a:tblPr/>
              <a:tblGrid>
                <a:gridCol w="1801813"/>
                <a:gridCol w="3151187"/>
              </a:tblGrid>
              <a:tr h="498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Calibri" charset="0"/>
                        </a:rPr>
                        <a:t>Country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Calibri" charset="0"/>
                        </a:rPr>
                        <a:t>Time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498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660066"/>
                          </a:solidFill>
                          <a:effectLst/>
                          <a:latin typeface="Calibri" charset="0"/>
                        </a:rPr>
                        <a:t>2333 B.C.</a:t>
                      </a:r>
                      <a:endParaRPr kumimoji="0" lang="en-US" sz="1800" b="0" i="0" u="none" strike="noStrike" cap="none" normalizeH="0" baseline="0" dirty="0">
                        <a:ln>
                          <a:noFill/>
                        </a:ln>
                        <a:solidFill>
                          <a:srgbClr val="660066"/>
                        </a:solidFill>
                        <a:effectLst/>
                        <a:latin typeface="Calibri"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EE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rgbClr val="660066"/>
                          </a:solidFill>
                          <a:effectLst/>
                          <a:latin typeface="Calibri" charset="0"/>
                        </a:rPr>
                        <a:t>Go-</a:t>
                      </a:r>
                      <a:r>
                        <a:rPr kumimoji="0" lang="en-US" sz="1800" b="0" i="0" u="none" strike="noStrike" cap="none" normalizeH="0" baseline="0" dirty="0" err="1" smtClean="0">
                          <a:ln>
                            <a:noFill/>
                          </a:ln>
                          <a:solidFill>
                            <a:srgbClr val="660066"/>
                          </a:solidFill>
                          <a:effectLst/>
                          <a:latin typeface="Calibri" charset="0"/>
                        </a:rPr>
                        <a:t>Joseon</a:t>
                      </a:r>
                      <a:endParaRPr kumimoji="0" lang="en-US" sz="1800" b="0" i="0" u="none" strike="noStrike" cap="none" normalizeH="0" baseline="0" dirty="0" smtClean="0">
                        <a:ln>
                          <a:noFill/>
                        </a:ln>
                        <a:solidFill>
                          <a:srgbClr val="660066"/>
                        </a:solidFill>
                        <a:effectLst/>
                        <a:latin typeface="Calibri"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EECE"/>
                    </a:solidFill>
                  </a:tcPr>
                </a:tc>
              </a:tr>
              <a:tr h="654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660066"/>
                          </a:solidFill>
                          <a:effectLst/>
                          <a:latin typeface="Calibri" charset="0"/>
                        </a:rPr>
                        <a:t>1</a:t>
                      </a:r>
                      <a:r>
                        <a:rPr kumimoji="0" lang="en-US" sz="1800" b="0" i="0" u="none" strike="noStrike" cap="none" normalizeH="0" baseline="30000" dirty="0">
                          <a:ln>
                            <a:noFill/>
                          </a:ln>
                          <a:solidFill>
                            <a:srgbClr val="660066"/>
                          </a:solidFill>
                          <a:effectLst/>
                          <a:latin typeface="Calibri" charset="0"/>
                        </a:rPr>
                        <a:t>st</a:t>
                      </a:r>
                      <a:r>
                        <a:rPr kumimoji="0" lang="en-US" sz="1800" b="0" i="0" u="none" strike="noStrike" cap="none" normalizeH="0" baseline="0" dirty="0">
                          <a:ln>
                            <a:noFill/>
                          </a:ln>
                          <a:solidFill>
                            <a:srgbClr val="660066"/>
                          </a:solidFill>
                          <a:effectLst/>
                          <a:latin typeface="Calibri" charset="0"/>
                        </a:rPr>
                        <a:t> </a:t>
                      </a:r>
                      <a:r>
                        <a:rPr kumimoji="0" lang="en-US" sz="1800" b="0" i="0" u="none" strike="noStrike" cap="none" normalizeH="0" baseline="0" dirty="0" smtClean="0">
                          <a:ln>
                            <a:noFill/>
                          </a:ln>
                          <a:solidFill>
                            <a:srgbClr val="660066"/>
                          </a:solidFill>
                          <a:effectLst/>
                          <a:latin typeface="Calibri" charset="0"/>
                        </a:rPr>
                        <a:t>century </a:t>
                      </a:r>
                      <a:r>
                        <a:rPr kumimoji="0" lang="en-US" sz="1800" b="0" i="0" u="none" strike="noStrike" cap="none" normalizeH="0" baseline="0" dirty="0">
                          <a:ln>
                            <a:noFill/>
                          </a:ln>
                          <a:solidFill>
                            <a:srgbClr val="660066"/>
                          </a:solidFill>
                          <a:effectLst/>
                          <a:latin typeface="Calibri" charset="0"/>
                        </a:rPr>
                        <a:t>B.C.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F7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660066"/>
                          </a:solidFill>
                          <a:effectLst/>
                          <a:latin typeface="Calibri" charset="0"/>
                        </a:rPr>
                        <a:t>Three kingdoms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660066"/>
                          </a:solidFill>
                          <a:effectLst/>
                          <a:latin typeface="Calibri" charset="0"/>
                        </a:rPr>
                        <a:t>(Shilla, Baekje and Goguryeo)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F7E8"/>
                    </a:solidFill>
                  </a:tcPr>
                </a:tc>
              </a:tr>
              <a:tr h="654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660066"/>
                          </a:solidFill>
                          <a:effectLst/>
                          <a:latin typeface="Calibri" charset="0"/>
                        </a:rPr>
                        <a:t>668 – 935 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EE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rgbClr val="660066"/>
                          </a:solidFill>
                          <a:effectLst/>
                          <a:latin typeface="Calibri" charset="0"/>
                        </a:rPr>
                        <a:t>Shilla</a:t>
                      </a:r>
                      <a:r>
                        <a:rPr kumimoji="0" lang="en-US" sz="1800" b="0" i="0" u="none" strike="noStrike" cap="none" normalizeH="0" baseline="0" dirty="0">
                          <a:ln>
                            <a:noFill/>
                          </a:ln>
                          <a:solidFill>
                            <a:srgbClr val="660066"/>
                          </a:solidFill>
                          <a:effectLst/>
                          <a:latin typeface="Calibri" charset="0"/>
                        </a:rPr>
                        <a:t> (south: 668-935)</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rgbClr val="660066"/>
                          </a:solidFill>
                          <a:effectLst/>
                          <a:latin typeface="Calibri" charset="0"/>
                        </a:rPr>
                        <a:t>Balhae</a:t>
                      </a:r>
                      <a:r>
                        <a:rPr kumimoji="0" lang="en-US" sz="1800" b="0" i="0" u="none" strike="noStrike" cap="none" normalizeH="0" baseline="0" dirty="0">
                          <a:ln>
                            <a:noFill/>
                          </a:ln>
                          <a:solidFill>
                            <a:srgbClr val="660066"/>
                          </a:solidFill>
                          <a:effectLst/>
                          <a:latin typeface="Calibri" charset="0"/>
                        </a:rPr>
                        <a:t> (north: 698-926)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EECE"/>
                    </a:solidFill>
                  </a:tcPr>
                </a:tc>
              </a:tr>
              <a:tr h="498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660066"/>
                          </a:solidFill>
                          <a:effectLst/>
                          <a:latin typeface="Calibri" charset="0"/>
                        </a:rPr>
                        <a:t>935  - 1392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F7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660066"/>
                          </a:solidFill>
                          <a:effectLst/>
                          <a:latin typeface="Calibri" charset="0"/>
                        </a:rPr>
                        <a:t>Goryeo Dynasty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F7E8"/>
                    </a:solidFill>
                  </a:tcPr>
                </a:tc>
              </a:tr>
              <a:tr h="498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660066"/>
                          </a:solidFill>
                          <a:effectLst/>
                          <a:latin typeface="Calibri" charset="0"/>
                        </a:rPr>
                        <a:t>1392 – 1910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EE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660066"/>
                          </a:solidFill>
                          <a:effectLst/>
                          <a:latin typeface="Calibri" charset="0"/>
                        </a:rPr>
                        <a:t>Joseon Dynasty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EECE"/>
                    </a:solidFill>
                  </a:tcPr>
                </a:tc>
              </a:tr>
              <a:tr h="498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660066"/>
                          </a:solidFill>
                          <a:effectLst/>
                          <a:latin typeface="Calibri" charset="0"/>
                        </a:rPr>
                        <a:t>1910 - 1945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F7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660066"/>
                          </a:solidFill>
                          <a:effectLst/>
                          <a:latin typeface="Calibri" charset="0"/>
                        </a:rPr>
                        <a:t>Japanese rule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F7E8"/>
                    </a:solidFill>
                  </a:tcPr>
                </a:tc>
              </a:tr>
              <a:tr h="654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660066"/>
                          </a:solidFill>
                          <a:effectLst/>
                          <a:latin typeface="Calibri" charset="0"/>
                        </a:rPr>
                        <a:t>1945 - 1963</a:t>
                      </a:r>
                      <a:endParaRPr kumimoji="0" lang="en-US" sz="1800" b="0" i="0" u="none" strike="noStrike" cap="none" normalizeH="0" baseline="0" dirty="0">
                        <a:ln>
                          <a:noFill/>
                        </a:ln>
                        <a:solidFill>
                          <a:srgbClr val="660066"/>
                        </a:solidFill>
                        <a:effectLst/>
                        <a:latin typeface="Calibri"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EE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660066"/>
                          </a:solidFill>
                          <a:effectLst/>
                          <a:latin typeface="Calibri" charset="0"/>
                        </a:rPr>
                        <a:t>Division</a:t>
                      </a:r>
                      <a:endParaRPr kumimoji="0" lang="en-US" sz="1800" b="0" i="0" u="none" strike="noStrike" cap="none" normalizeH="0" baseline="0" dirty="0">
                        <a:ln>
                          <a:noFill/>
                        </a:ln>
                        <a:solidFill>
                          <a:srgbClr val="660066"/>
                        </a:solidFill>
                        <a:effectLst/>
                        <a:latin typeface="Calibri"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EECE"/>
                    </a:solidFill>
                  </a:tcPr>
                </a:tc>
              </a:tr>
              <a:tr h="498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660066"/>
                          </a:solidFill>
                          <a:effectLst/>
                          <a:latin typeface="Calibri" charset="0"/>
                        </a:rPr>
                        <a:t>1963 - 1997</a:t>
                      </a:r>
                      <a:endParaRPr kumimoji="0" lang="en-US" sz="1800" b="0" i="0" u="none" strike="noStrike" cap="none" normalizeH="0" baseline="0" dirty="0">
                        <a:ln>
                          <a:noFill/>
                        </a:ln>
                        <a:solidFill>
                          <a:srgbClr val="660066"/>
                        </a:solidFill>
                        <a:effectLst/>
                        <a:latin typeface="Calibri"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F7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660066"/>
                          </a:solidFill>
                          <a:effectLst/>
                          <a:latin typeface="Calibri" charset="0"/>
                        </a:rPr>
                        <a:t>Miracle</a:t>
                      </a:r>
                      <a:endParaRPr kumimoji="0" lang="en-US" sz="1800" b="0" i="0" u="none" strike="noStrike" cap="none" normalizeH="0" baseline="0" dirty="0">
                        <a:ln>
                          <a:noFill/>
                        </a:ln>
                        <a:solidFill>
                          <a:srgbClr val="660066"/>
                        </a:solidFill>
                        <a:effectLst/>
                        <a:latin typeface="Calibri"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F7E8"/>
                    </a:solidFill>
                  </a:tcPr>
                </a:tc>
              </a:tr>
              <a:tr h="498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660066"/>
                          </a:solidFill>
                          <a:effectLst/>
                          <a:latin typeface="Calibri" charset="0"/>
                        </a:rPr>
                        <a:t>1997 - Now</a:t>
                      </a:r>
                      <a:endParaRPr kumimoji="0" lang="en-US" sz="1800" b="0" i="0" u="none" strike="noStrike" cap="none" normalizeH="0" baseline="0" dirty="0">
                        <a:ln>
                          <a:noFill/>
                        </a:ln>
                        <a:solidFill>
                          <a:srgbClr val="660066"/>
                        </a:solidFill>
                        <a:effectLst/>
                        <a:latin typeface="Calibri"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EE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660066"/>
                          </a:solidFill>
                          <a:effectLst/>
                          <a:latin typeface="Calibri" charset="0"/>
                        </a:rPr>
                        <a:t>Post - modern</a:t>
                      </a:r>
                      <a:endParaRPr kumimoji="0" lang="en-US" sz="1800" b="0" i="0" u="none" strike="noStrike" cap="none" normalizeH="0" baseline="0" dirty="0">
                        <a:ln>
                          <a:noFill/>
                        </a:ln>
                        <a:solidFill>
                          <a:srgbClr val="660066"/>
                        </a:solidFill>
                        <a:effectLst/>
                        <a:latin typeface="Calibri"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EECE"/>
                    </a:solidFill>
                  </a:tcPr>
                </a:tc>
              </a:tr>
              <a:tr h="498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charset="0"/>
                        </a:rPr>
                        <a:t>Now -&gt; ?</a:t>
                      </a:r>
                      <a:endParaRPr kumimoji="0" lang="en-US" sz="1800" b="1" i="0" u="none" strike="noStrike" cap="none" normalizeH="0" baseline="0" dirty="0">
                        <a:ln>
                          <a:noFill/>
                        </a:ln>
                        <a:solidFill>
                          <a:srgbClr val="000000"/>
                        </a:solidFill>
                        <a:effectLst/>
                        <a:latin typeface="Calibri"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F7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charset="0"/>
                        </a:rPr>
                        <a:t>Internationalization</a:t>
                      </a:r>
                      <a:endParaRPr kumimoji="0" lang="en-US" sz="1800" b="1" i="0" u="none" strike="noStrike" cap="none" normalizeH="0" baseline="0" dirty="0">
                        <a:ln>
                          <a:noFill/>
                        </a:ln>
                        <a:solidFill>
                          <a:srgbClr val="000000"/>
                        </a:solidFill>
                        <a:effectLst/>
                        <a:latin typeface="Calibri"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F7E8"/>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FFFF"/>
                </a:solidFill>
                <a:latin typeface="Times New Roman" pitchFamily="18" charset="0"/>
                <a:cs typeface="Times New Roman" pitchFamily="18" charset="0"/>
              </a:rPr>
              <a:t>Little Success: Web Survey</a:t>
            </a:r>
            <a:endParaRPr lang="en-US" b="1" dirty="0">
              <a:solidFill>
                <a:srgbClr val="FFFFFF"/>
              </a:solidFill>
            </a:endParaRP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26D89A48-932D-6740-A2FB-82F58176C2CF}" type="slidenum">
              <a:rPr lang="en-US" smtClean="0"/>
              <a:pPr/>
              <a:t>4</a:t>
            </a:fld>
            <a:endParaRPr lang="en-US"/>
          </a:p>
        </p:txBody>
      </p:sp>
      <p:pic>
        <p:nvPicPr>
          <p:cNvPr id="5" name="Picture 4"/>
          <p:cNvPicPr>
            <a:picLocks noChangeAspect="1"/>
          </p:cNvPicPr>
          <p:nvPr/>
        </p:nvPicPr>
        <p:blipFill>
          <a:blip r:embed="rId2"/>
          <a:stretch>
            <a:fillRect/>
          </a:stretch>
        </p:blipFill>
        <p:spPr>
          <a:xfrm>
            <a:off x="1352550" y="1371600"/>
            <a:ext cx="6267450" cy="5036568"/>
          </a:xfrm>
          <a:prstGeom prst="rect">
            <a:avLst/>
          </a:prstGeom>
        </p:spPr>
      </p:pic>
      <p:pic>
        <p:nvPicPr>
          <p:cNvPr id="7" name="Picture 6"/>
          <p:cNvPicPr>
            <a:picLocks noChangeAspect="1"/>
          </p:cNvPicPr>
          <p:nvPr/>
        </p:nvPicPr>
        <p:blipFill>
          <a:blip r:embed="rId3"/>
          <a:stretch>
            <a:fillRect/>
          </a:stretch>
        </p:blipFill>
        <p:spPr>
          <a:xfrm>
            <a:off x="1422400" y="1219200"/>
            <a:ext cx="6350000" cy="5105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2528" y="260648"/>
            <a:ext cx="8707438" cy="1116106"/>
          </a:xfrm>
        </p:spPr>
        <p:txBody>
          <a:bodyPr>
            <a:noAutofit/>
          </a:bodyPr>
          <a:lstStyle/>
          <a:p>
            <a:pPr eaLnBrk="1" hangingPunct="1"/>
            <a:r>
              <a:rPr lang="en-US" altLang="ko-KR" b="1" dirty="0" smtClean="0">
                <a:solidFill>
                  <a:srgbClr val="FFFFFF"/>
                </a:solidFill>
                <a:latin typeface="Times New Roman" pitchFamily="18" charset="0"/>
                <a:cs typeface="Times New Roman" pitchFamily="18" charset="0"/>
              </a:rPr>
              <a:t>Korean Economy - 5 Centuries in 1; Literature 3 in 1</a:t>
            </a:r>
            <a:endParaRPr lang="ko-KR" altLang="en-US" b="1" dirty="0">
              <a:solidFill>
                <a:srgbClr val="FFFFFF"/>
              </a:solidFill>
              <a:latin typeface="Times New Roman" pitchFamily="18" charset="0"/>
              <a:cs typeface="Times New Roman" pitchFamily="18" charset="0"/>
            </a:endParaRPr>
          </a:p>
        </p:txBody>
      </p:sp>
      <p:sp>
        <p:nvSpPr>
          <p:cNvPr id="26627" name="Rectangle 3"/>
          <p:cNvSpPr>
            <a:spLocks noGrp="1" noChangeArrowheads="1"/>
          </p:cNvSpPr>
          <p:nvPr>
            <p:ph idx="1"/>
          </p:nvPr>
        </p:nvSpPr>
        <p:spPr>
          <a:xfrm>
            <a:off x="498474" y="2789298"/>
            <a:ext cx="8645526" cy="4384118"/>
          </a:xfrm>
        </p:spPr>
        <p:txBody>
          <a:bodyPr>
            <a:normAutofit fontScale="85000" lnSpcReduction="20000"/>
          </a:bodyPr>
          <a:lstStyle/>
          <a:p>
            <a:r>
              <a:rPr lang="en-US" sz="3500" dirty="0" smtClean="0">
                <a:latin typeface="Times New Roman" pitchFamily="18" charset="0"/>
                <a:cs typeface="Times New Roman" pitchFamily="18" charset="0"/>
              </a:rPr>
              <a:t> </a:t>
            </a:r>
            <a:r>
              <a:rPr lang="en-US" sz="3800" dirty="0" smtClean="0">
                <a:latin typeface="Times New Roman" pitchFamily="18" charset="0"/>
                <a:cs typeface="Times New Roman" pitchFamily="18" charset="0"/>
              </a:rPr>
              <a:t>Enlightenment (End of </a:t>
            </a:r>
            <a:r>
              <a:rPr lang="en-US" sz="3800" dirty="0" err="1" smtClean="0">
                <a:latin typeface="Times New Roman" pitchFamily="18" charset="0"/>
                <a:cs typeface="Times New Roman" pitchFamily="18" charset="0"/>
              </a:rPr>
              <a:t>Joseon</a:t>
            </a:r>
            <a:r>
              <a:rPr lang="en-US" sz="3800" dirty="0" smtClean="0">
                <a:latin typeface="Times New Roman" pitchFamily="18" charset="0"/>
                <a:cs typeface="Times New Roman" pitchFamily="18" charset="0"/>
              </a:rPr>
              <a:t>)</a:t>
            </a:r>
          </a:p>
          <a:p>
            <a:r>
              <a:rPr lang="en-US" sz="3800" dirty="0" smtClean="0">
                <a:latin typeface="Times New Roman" pitchFamily="18" charset="0"/>
                <a:cs typeface="Times New Roman" pitchFamily="18" charset="0"/>
              </a:rPr>
              <a:t> Colonial (Three eras)</a:t>
            </a:r>
          </a:p>
          <a:p>
            <a:r>
              <a:rPr lang="en-US" sz="3800" dirty="0" smtClean="0">
                <a:latin typeface="Times New Roman" pitchFamily="18" charset="0"/>
                <a:cs typeface="Times New Roman" pitchFamily="18" charset="0"/>
              </a:rPr>
              <a:t> War</a:t>
            </a:r>
          </a:p>
          <a:p>
            <a:r>
              <a:rPr lang="en-US" sz="3800" dirty="0" smtClean="0">
                <a:latin typeface="Times New Roman" pitchFamily="18" charset="0"/>
                <a:cs typeface="Times New Roman" pitchFamily="18" charset="0"/>
              </a:rPr>
              <a:t> Separation</a:t>
            </a:r>
          </a:p>
          <a:p>
            <a:r>
              <a:rPr lang="en-US" sz="3800" dirty="0" smtClean="0">
                <a:latin typeface="Times New Roman" pitchFamily="18" charset="0"/>
                <a:cs typeface="Times New Roman" pitchFamily="18" charset="0"/>
              </a:rPr>
              <a:t> Industrialization / Modernization </a:t>
            </a:r>
          </a:p>
          <a:p>
            <a:r>
              <a:rPr lang="en-US" sz="3800" dirty="0" smtClean="0">
                <a:latin typeface="Times New Roman" pitchFamily="18" charset="0"/>
                <a:cs typeface="Times New Roman" pitchFamily="18" charset="0"/>
              </a:rPr>
              <a:t> Post Modern</a:t>
            </a:r>
          </a:p>
          <a:p>
            <a:pPr eaLnBrk="1" hangingPunct="1">
              <a:buFontTx/>
              <a:buNone/>
            </a:pPr>
            <a:endParaRPr lang="en-US" altLang="ko-KR" dirty="0" smtClean="0">
              <a:cs typeface="굴림" pitchFamily="-84" charset="-127"/>
            </a:endParaRPr>
          </a:p>
          <a:p>
            <a:pPr eaLnBrk="1" hangingPunct="1"/>
            <a:endParaRPr lang="ko-KR" altLang="en-US" dirty="0">
              <a:cs typeface="굴림" pitchFamily="-84" charset="-127"/>
            </a:endParaRPr>
          </a:p>
        </p:txBody>
      </p:sp>
      <p:sp>
        <p:nvSpPr>
          <p:cNvPr id="4" name="Slide Number Placeholder 3"/>
          <p:cNvSpPr>
            <a:spLocks noGrp="1"/>
          </p:cNvSpPr>
          <p:nvPr>
            <p:ph type="sldNum" sz="quarter" idx="12"/>
          </p:nvPr>
        </p:nvSpPr>
        <p:spPr/>
        <p:txBody>
          <a:bodyPr/>
          <a:lstStyle/>
          <a:p>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dissolve">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dissolve">
                                      <p:cBhvr>
                                        <p:cTn id="12" dur="5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dissolve">
                                      <p:cBhvr>
                                        <p:cTn id="17" dur="500"/>
                                        <p:tgtEl>
                                          <p:spTgt spid="266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dissolve">
                                      <p:cBhvr>
                                        <p:cTn id="22" dur="500"/>
                                        <p:tgtEl>
                                          <p:spTgt spid="266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6627">
                                            <p:txEl>
                                              <p:pRg st="4" end="4"/>
                                            </p:txEl>
                                          </p:spTgt>
                                        </p:tgtEl>
                                        <p:attrNameLst>
                                          <p:attrName>style.visibility</p:attrName>
                                        </p:attrNameLst>
                                      </p:cBhvr>
                                      <p:to>
                                        <p:strVal val="visible"/>
                                      </p:to>
                                    </p:set>
                                    <p:animEffect transition="in" filter="dissolve">
                                      <p:cBhvr>
                                        <p:cTn id="27" dur="500"/>
                                        <p:tgtEl>
                                          <p:spTgt spid="266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6627">
                                            <p:txEl>
                                              <p:pRg st="5" end="5"/>
                                            </p:txEl>
                                          </p:spTgt>
                                        </p:tgtEl>
                                        <p:attrNameLst>
                                          <p:attrName>style.visibility</p:attrName>
                                        </p:attrNameLst>
                                      </p:cBhvr>
                                      <p:to>
                                        <p:strVal val="visible"/>
                                      </p:to>
                                    </p:set>
                                    <p:animEffect transition="in" filter="dissolve">
                                      <p:cBhvr>
                                        <p:cTn id="32" dur="500"/>
                                        <p:tgtEl>
                                          <p:spTgt spid="266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Times New Roman" pitchFamily="18" charset="0"/>
                <a:cs typeface="Times New Roman" pitchFamily="18" charset="0"/>
              </a:rPr>
              <a:t>Colonialism</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10000"/>
          </a:bodyPr>
          <a:lstStyle/>
          <a:p>
            <a:r>
              <a:rPr lang="en-US" sz="3200" dirty="0" smtClean="0"/>
              <a:t> </a:t>
            </a:r>
            <a:r>
              <a:rPr lang="en-US" sz="3200" dirty="0" smtClean="0">
                <a:latin typeface="Times New Roman" pitchFamily="18" charset="0"/>
                <a:cs typeface="Times New Roman" pitchFamily="18" charset="0"/>
              </a:rPr>
              <a:t>Forced warped Modernization/</a:t>
            </a:r>
            <a:r>
              <a:rPr lang="en-US" sz="3200" dirty="0" err="1" smtClean="0">
                <a:latin typeface="Times New Roman" pitchFamily="18" charset="0"/>
                <a:cs typeface="Times New Roman" pitchFamily="18" charset="0"/>
              </a:rPr>
              <a:t>Japanization</a:t>
            </a:r>
            <a:r>
              <a:rPr lang="en-US" sz="3200" dirty="0" smtClean="0">
                <a:latin typeface="Times New Roman" pitchFamily="18" charset="0"/>
                <a:cs typeface="Times New Roman" pitchFamily="18" charset="0"/>
              </a:rPr>
              <a:t>  </a:t>
            </a:r>
          </a:p>
          <a:p>
            <a:r>
              <a:rPr lang="en-US" sz="3200" dirty="0" smtClean="0">
                <a:latin typeface="Times New Roman" pitchFamily="18" charset="0"/>
                <a:cs typeface="Times New Roman" pitchFamily="18" charset="0"/>
              </a:rPr>
              <a:t> Three eras – 1,2,3</a:t>
            </a:r>
          </a:p>
          <a:p>
            <a:r>
              <a:rPr lang="en-US" sz="3200" dirty="0" smtClean="0">
                <a:latin typeface="Times New Roman" pitchFamily="18" charset="0"/>
                <a:cs typeface="Times New Roman" pitchFamily="18" charset="0"/>
              </a:rPr>
              <a:t> Stories of no opportunity</a:t>
            </a:r>
          </a:p>
          <a:p>
            <a:r>
              <a:rPr lang="en-US" sz="3200" dirty="0" smtClean="0">
                <a:latin typeface="Times New Roman" pitchFamily="18" charset="0"/>
                <a:cs typeface="Times New Roman" pitchFamily="18" charset="0"/>
              </a:rPr>
              <a:t> The “Modern” Woman</a:t>
            </a:r>
          </a:p>
          <a:p>
            <a:r>
              <a:rPr lang="en-US" sz="3200" dirty="0" smtClean="0">
                <a:latin typeface="Times New Roman" pitchFamily="18" charset="0"/>
                <a:cs typeface="Times New Roman" pitchFamily="18" charset="0"/>
              </a:rPr>
              <a:t> Nature stories</a:t>
            </a:r>
          </a:p>
          <a:p>
            <a:r>
              <a:rPr lang="en-US" sz="3200" dirty="0" smtClean="0">
                <a:latin typeface="Times New Roman" pitchFamily="18" charset="0"/>
                <a:cs typeface="Times New Roman" pitchFamily="18" charset="0"/>
              </a:rPr>
              <a:t> Collaboration</a:t>
            </a:r>
            <a:endParaRPr lang="en-US" sz="32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6D89A48-932D-6740-A2FB-82F58176C2CF}" type="slidenum">
              <a:rPr lang="en-US" smtClean="0"/>
              <a:pPr/>
              <a:t>41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FFFF"/>
                </a:solidFill>
                <a:latin typeface="Times New Roman" pitchFamily="18" charset="0"/>
                <a:cs typeface="Times New Roman" pitchFamily="18" charset="0"/>
              </a:rPr>
              <a:t>Hyon</a:t>
            </a:r>
            <a:r>
              <a:rPr lang="en-US" b="1" dirty="0" smtClean="0">
                <a:solidFill>
                  <a:srgbClr val="FFFFFF"/>
                </a:solidFill>
                <a:latin typeface="Times New Roman" pitchFamily="18" charset="0"/>
                <a:cs typeface="Times New Roman" pitchFamily="18" charset="0"/>
              </a:rPr>
              <a:t> Chin-</a:t>
            </a:r>
            <a:r>
              <a:rPr lang="en-US" b="1" dirty="0" err="1" smtClean="0">
                <a:solidFill>
                  <a:srgbClr val="FFFFFF"/>
                </a:solidFill>
                <a:latin typeface="Times New Roman" pitchFamily="18" charset="0"/>
                <a:cs typeface="Times New Roman" pitchFamily="18" charset="0"/>
              </a:rPr>
              <a:t>gon</a:t>
            </a:r>
            <a:endParaRPr lang="en-US"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a:xfrm>
            <a:off x="396552" y="1584176"/>
            <a:ext cx="9144000" cy="5517232"/>
          </a:xfrm>
        </p:spPr>
        <p:txBody>
          <a:bodyPr>
            <a:normAutofit fontScale="62500" lnSpcReduction="20000"/>
          </a:bodyPr>
          <a:lstStyle/>
          <a:p>
            <a:r>
              <a:rPr lang="en-US" sz="5100" dirty="0" smtClean="0">
                <a:latin typeface="Times New Roman" pitchFamily="18" charset="0"/>
                <a:cs typeface="Times New Roman" pitchFamily="18" charset="0"/>
              </a:rPr>
              <a:t> One of the fathers of </a:t>
            </a:r>
            <a:br>
              <a:rPr lang="en-US" sz="5100" dirty="0" smtClean="0">
                <a:latin typeface="Times New Roman" pitchFamily="18" charset="0"/>
                <a:cs typeface="Times New Roman" pitchFamily="18" charset="0"/>
              </a:rPr>
            </a:br>
            <a:r>
              <a:rPr lang="en-US" sz="5100" dirty="0" smtClean="0">
                <a:latin typeface="Times New Roman" pitchFamily="18" charset="0"/>
                <a:cs typeface="Times New Roman" pitchFamily="18" charset="0"/>
              </a:rPr>
              <a:t> realistic fiction</a:t>
            </a:r>
          </a:p>
          <a:p>
            <a:r>
              <a:rPr lang="en-US" sz="5100" dirty="0" smtClean="0">
                <a:latin typeface="Times New Roman" pitchFamily="18" charset="0"/>
                <a:cs typeface="Times New Roman" pitchFamily="18" charset="0"/>
              </a:rPr>
              <a:t> </a:t>
            </a:r>
            <a:r>
              <a:rPr lang="en-US" sz="5100" i="1" dirty="0" smtClean="0">
                <a:latin typeface="Times New Roman" pitchFamily="18" charset="0"/>
                <a:cs typeface="Times New Roman" pitchFamily="18" charset="0"/>
              </a:rPr>
              <a:t>A Lucky Day </a:t>
            </a:r>
            <a:r>
              <a:rPr lang="en-US" sz="5100" dirty="0" smtClean="0">
                <a:latin typeface="Times New Roman" pitchFamily="18" charset="0"/>
                <a:cs typeface="Times New Roman" pitchFamily="18" charset="0"/>
              </a:rPr>
              <a:t>/ </a:t>
            </a:r>
            <a:r>
              <a:rPr lang="en-US" sz="5100" i="1" dirty="0" smtClean="0">
                <a:latin typeface="Times New Roman" pitchFamily="18" charset="0"/>
                <a:cs typeface="Times New Roman" pitchFamily="18" charset="0"/>
              </a:rPr>
              <a:t>Fire</a:t>
            </a:r>
          </a:p>
          <a:p>
            <a:r>
              <a:rPr lang="en-US" sz="5100" b="1" dirty="0" smtClean="0">
                <a:latin typeface="Times New Roman" pitchFamily="18" charset="0"/>
                <a:cs typeface="Times New Roman" pitchFamily="18" charset="0"/>
              </a:rPr>
              <a:t> A Society that Drives you </a:t>
            </a:r>
            <a:br>
              <a:rPr lang="en-US" sz="5100" b="1" dirty="0" smtClean="0">
                <a:latin typeface="Times New Roman" pitchFamily="18" charset="0"/>
                <a:cs typeface="Times New Roman" pitchFamily="18" charset="0"/>
              </a:rPr>
            </a:br>
            <a:r>
              <a:rPr lang="en-US" sz="5100" b="1" dirty="0" smtClean="0">
                <a:latin typeface="Times New Roman" pitchFamily="18" charset="0"/>
                <a:cs typeface="Times New Roman" pitchFamily="18" charset="0"/>
              </a:rPr>
              <a:t> to Drink</a:t>
            </a:r>
            <a:br>
              <a:rPr lang="en-US" sz="5100" b="1" dirty="0" smtClean="0">
                <a:latin typeface="Times New Roman" pitchFamily="18" charset="0"/>
                <a:cs typeface="Times New Roman" pitchFamily="18" charset="0"/>
              </a:rPr>
            </a:br>
            <a:r>
              <a:rPr lang="en-US" sz="5100" dirty="0" smtClean="0">
                <a:latin typeface="Times New Roman" pitchFamily="18" charset="0"/>
                <a:cs typeface="Times New Roman" pitchFamily="18" charset="0"/>
              </a:rPr>
              <a:t> Japanese educated</a:t>
            </a:r>
            <a:br>
              <a:rPr lang="en-US" sz="5100" dirty="0" smtClean="0">
                <a:latin typeface="Times New Roman" pitchFamily="18" charset="0"/>
                <a:cs typeface="Times New Roman" pitchFamily="18" charset="0"/>
              </a:rPr>
            </a:br>
            <a:r>
              <a:rPr lang="en-US" sz="5100" dirty="0" smtClean="0">
                <a:latin typeface="Times New Roman" pitchFamily="18" charset="0"/>
                <a:cs typeface="Times New Roman" pitchFamily="18" charset="0"/>
              </a:rPr>
              <a:t> Can’t find job</a:t>
            </a:r>
            <a:br>
              <a:rPr lang="en-US" sz="5100" dirty="0" smtClean="0">
                <a:latin typeface="Times New Roman" pitchFamily="18" charset="0"/>
                <a:cs typeface="Times New Roman" pitchFamily="18" charset="0"/>
              </a:rPr>
            </a:br>
            <a:r>
              <a:rPr lang="en-US" sz="5100" dirty="0" smtClean="0">
                <a:latin typeface="Times New Roman" pitchFamily="18" charset="0"/>
                <a:cs typeface="Times New Roman" pitchFamily="18" charset="0"/>
              </a:rPr>
              <a:t> Tangled up in factionalism</a:t>
            </a:r>
          </a:p>
          <a:p>
            <a:endParaRPr lang="en-US" sz="3200" i="1" dirty="0" smtClean="0"/>
          </a:p>
        </p:txBody>
      </p:sp>
      <p:sp>
        <p:nvSpPr>
          <p:cNvPr id="5" name="Slide Number Placeholder 4"/>
          <p:cNvSpPr>
            <a:spLocks noGrp="1"/>
          </p:cNvSpPr>
          <p:nvPr>
            <p:ph type="sldNum" sz="quarter" idx="12"/>
          </p:nvPr>
        </p:nvSpPr>
        <p:spPr/>
        <p:txBody>
          <a:bodyPr/>
          <a:lstStyle/>
          <a:p>
            <a:fld id="{26D89A48-932D-6740-A2FB-82F58176C2CF}" type="slidenum">
              <a:rPr lang="en-US" smtClean="0"/>
              <a:pPr/>
              <a:t>42</a:t>
            </a:fld>
            <a:endParaRPr lang="en-US"/>
          </a:p>
        </p:txBody>
      </p:sp>
      <p:pic>
        <p:nvPicPr>
          <p:cNvPr id="4" name="Picture 3" descr="hyeonjingon.jpg"/>
          <p:cNvPicPr>
            <a:picLocks noChangeAspect="1"/>
          </p:cNvPicPr>
          <p:nvPr/>
        </p:nvPicPr>
        <p:blipFill>
          <a:blip r:embed="rId2"/>
          <a:stretch>
            <a:fillRect/>
          </a:stretch>
        </p:blipFill>
        <p:spPr>
          <a:xfrm>
            <a:off x="5928090" y="2514600"/>
            <a:ext cx="3215910" cy="4343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Times New Roman" pitchFamily="18" charset="0"/>
                <a:cs typeface="Times New Roman" pitchFamily="18" charset="0"/>
              </a:rPr>
              <a:t>Yi </a:t>
            </a:r>
            <a:r>
              <a:rPr lang="en-US" b="1" dirty="0" err="1" smtClean="0">
                <a:solidFill>
                  <a:srgbClr val="FFFFFF"/>
                </a:solidFill>
                <a:latin typeface="Times New Roman" pitchFamily="18" charset="0"/>
                <a:cs typeface="Times New Roman" pitchFamily="18" charset="0"/>
              </a:rPr>
              <a:t>Kwangsu</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a:xfrm>
            <a:off x="498474" y="1876325"/>
            <a:ext cx="8035926" cy="4144963"/>
          </a:xfrm>
        </p:spPr>
        <p:txBody>
          <a:bodyPr>
            <a:noAutofit/>
          </a:bodyPr>
          <a:lstStyle/>
          <a:p>
            <a:r>
              <a:rPr lang="en-US" sz="3200" dirty="0" smtClean="0">
                <a:latin typeface="Times New Roman" pitchFamily="18" charset="0"/>
                <a:cs typeface="Times New Roman" pitchFamily="18" charset="0"/>
              </a:rPr>
              <a:t> </a:t>
            </a:r>
            <a:r>
              <a:rPr lang="en-US" sz="3000" dirty="0" smtClean="0">
                <a:latin typeface="Times New Roman" pitchFamily="18" charset="0"/>
                <a:cs typeface="Times New Roman" pitchFamily="18" charset="0"/>
              </a:rPr>
              <a:t>1910-19 (Heartless) attacks Korea's traditions advocates adopting a western worldview. Essays define “new” literature</a:t>
            </a:r>
          </a:p>
          <a:p>
            <a:r>
              <a:rPr lang="en-US" sz="3000" dirty="0" smtClean="0">
                <a:latin typeface="Times New Roman" pitchFamily="18" charset="0"/>
                <a:cs typeface="Times New Roman" pitchFamily="18" charset="0"/>
              </a:rPr>
              <a:t> 20s to 30's becomes dedicated nationalist advocates moral overhaul. Jailed in 36 </a:t>
            </a:r>
            <a:r>
              <a:rPr lang="en-US" sz="3000" dirty="0">
                <a:latin typeface="Times New Roman" pitchFamily="18" charset="0"/>
                <a:cs typeface="Times New Roman" pitchFamily="18" charset="0"/>
              </a:rPr>
              <a:t/>
            </a:r>
            <a:br>
              <a:rPr lang="en-US" sz="3000" dirty="0">
                <a:latin typeface="Times New Roman" pitchFamily="18" charset="0"/>
                <a:cs typeface="Times New Roman" pitchFamily="18" charset="0"/>
              </a:rPr>
            </a:br>
            <a:r>
              <a:rPr lang="en-US" sz="3000" dirty="0" smtClean="0">
                <a:latin typeface="Times New Roman" pitchFamily="18" charset="0"/>
                <a:cs typeface="Times New Roman" pitchFamily="18" charset="0"/>
              </a:rPr>
              <a:t>blames Koreans for being defeatist </a:t>
            </a:r>
          </a:p>
          <a:p>
            <a:r>
              <a:rPr lang="en-US" sz="3000" dirty="0" smtClean="0">
                <a:latin typeface="Times New Roman" pitchFamily="18" charset="0"/>
                <a:cs typeface="Times New Roman" pitchFamily="18" charset="0"/>
              </a:rPr>
              <a:t> Dies unresolved</a:t>
            </a:r>
            <a:endParaRPr lang="en-US" sz="30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6D89A48-932D-6740-A2FB-82F58176C2CF}" type="slidenum">
              <a:rPr lang="en-US" smtClean="0"/>
              <a:pPr/>
              <a:t>43</a:t>
            </a:fld>
            <a:endParaRPr lang="en-US"/>
          </a:p>
        </p:txBody>
      </p:sp>
      <p:pic>
        <p:nvPicPr>
          <p:cNvPr id="5" name="Picture 4"/>
          <p:cNvPicPr>
            <a:picLocks noChangeAspect="1"/>
          </p:cNvPicPr>
          <p:nvPr/>
        </p:nvPicPr>
        <p:blipFill>
          <a:blip r:embed="rId2"/>
          <a:stretch>
            <a:fillRect/>
          </a:stretch>
        </p:blipFill>
        <p:spPr>
          <a:xfrm>
            <a:off x="7226300" y="4368800"/>
            <a:ext cx="1917700" cy="2489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Times New Roman" pitchFamily="18" charset="0"/>
                <a:cs typeface="Times New Roman" pitchFamily="18" charset="0"/>
              </a:rPr>
              <a:t>Yi-Sang</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a:xfrm>
            <a:off x="498474" y="1600200"/>
            <a:ext cx="7556313" cy="4953000"/>
          </a:xfrm>
        </p:spPr>
        <p:txBody>
          <a:bodyPr>
            <a:noAutofit/>
          </a:bodyPr>
          <a:lstStyle/>
          <a:p>
            <a:r>
              <a:rPr lang="en-US" sz="3200" dirty="0" smtClean="0">
                <a:latin typeface="Times New Roman" pitchFamily="18" charset="0"/>
                <a:cs typeface="Times New Roman" pitchFamily="18" charset="0"/>
              </a:rPr>
              <a:t>World’s Most Interesting Man?^^</a:t>
            </a:r>
          </a:p>
          <a:p>
            <a:r>
              <a:rPr lang="en-US" sz="3200" dirty="0" smtClean="0">
                <a:latin typeface="Times New Roman" pitchFamily="18" charset="0"/>
                <a:cs typeface="Times New Roman" pitchFamily="18" charset="0"/>
              </a:rPr>
              <a:t>Most works during the 1930s</a:t>
            </a:r>
          </a:p>
          <a:p>
            <a:r>
              <a:rPr lang="en-US" sz="3200" dirty="0" smtClean="0">
                <a:latin typeface="Times New Roman" pitchFamily="18" charset="0"/>
                <a:cs typeface="Times New Roman" pitchFamily="18" charset="0"/>
              </a:rPr>
              <a:t> Architect/Draftsman</a:t>
            </a:r>
          </a:p>
          <a:p>
            <a:r>
              <a:rPr lang="en-US" sz="3200" dirty="0" smtClean="0">
                <a:latin typeface="Times New Roman" pitchFamily="18" charset="0"/>
                <a:cs typeface="Times New Roman" pitchFamily="18" charset="0"/>
              </a:rPr>
              <a:t> 1936 arrested for “thought</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crimes ”  Tubercular/worsens in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prison</a:t>
            </a:r>
          </a:p>
          <a:p>
            <a:r>
              <a:rPr lang="en-US" sz="3200" dirty="0" smtClean="0">
                <a:latin typeface="Times New Roman" pitchFamily="18" charset="0"/>
                <a:cs typeface="Times New Roman" pitchFamily="18" charset="0"/>
              </a:rPr>
              <a:t> Dies April 17, 1937   </a:t>
            </a:r>
            <a:endParaRPr lang="en-US" sz="32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26D89A48-932D-6740-A2FB-82F58176C2CF}" type="slidenum">
              <a:rPr lang="en-US" smtClean="0"/>
              <a:pPr/>
              <a:t>44</a:t>
            </a:fld>
            <a:endParaRPr lang="en-US"/>
          </a:p>
        </p:txBody>
      </p:sp>
      <p:pic>
        <p:nvPicPr>
          <p:cNvPr id="4" name="Content Placeholder 3" descr="YiSang.jpg"/>
          <p:cNvPicPr>
            <a:picLocks noChangeAspect="1"/>
          </p:cNvPicPr>
          <p:nvPr/>
        </p:nvPicPr>
        <p:blipFill>
          <a:blip r:embed="rId2"/>
          <a:stretch>
            <a:fillRect/>
          </a:stretch>
        </p:blipFill>
        <p:spPr>
          <a:xfrm>
            <a:off x="6858000" y="1983581"/>
            <a:ext cx="2286000" cy="62150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Times New Roman" pitchFamily="18" charset="0"/>
                <a:cs typeface="Times New Roman" pitchFamily="18" charset="0"/>
              </a:rPr>
              <a:t>Yi-Sang: Poet</a:t>
            </a:r>
            <a:endParaRPr lang="en-US" b="1" dirty="0">
              <a:solidFill>
                <a:srgbClr val="FFFFFF"/>
              </a:solidFill>
              <a:latin typeface="Times New Roman" pitchFamily="18" charset="0"/>
              <a:cs typeface="Times New Roman" pitchFamily="18" charset="0"/>
            </a:endParaRPr>
          </a:p>
        </p:txBody>
      </p:sp>
      <p:pic>
        <p:nvPicPr>
          <p:cNvPr id="4" name="Content Placeholder 3" descr="YiSangPoemDiagram.jpg"/>
          <p:cNvPicPr>
            <a:picLocks noGrp="1" noChangeAspect="1"/>
          </p:cNvPicPr>
          <p:nvPr>
            <p:ph idx="1"/>
          </p:nvPr>
        </p:nvPicPr>
        <p:blipFill>
          <a:blip r:embed="rId2"/>
          <a:stretch>
            <a:fillRect/>
          </a:stretch>
        </p:blipFill>
        <p:spPr>
          <a:xfrm>
            <a:off x="0" y="1828800"/>
            <a:ext cx="6606339" cy="2514600"/>
          </a:xfrm>
        </p:spPr>
      </p:pic>
      <p:sp>
        <p:nvSpPr>
          <p:cNvPr id="6" name="Slide Number Placeholder 5"/>
          <p:cNvSpPr>
            <a:spLocks noGrp="1"/>
          </p:cNvSpPr>
          <p:nvPr>
            <p:ph type="sldNum" sz="quarter" idx="12"/>
          </p:nvPr>
        </p:nvSpPr>
        <p:spPr/>
        <p:txBody>
          <a:bodyPr/>
          <a:lstStyle/>
          <a:p>
            <a:fld id="{26D89A48-932D-6740-A2FB-82F58176C2CF}" type="slidenum">
              <a:rPr lang="en-US" smtClean="0"/>
              <a:pPr/>
              <a:t>45</a:t>
            </a:fld>
            <a:endParaRPr lang="en-US"/>
          </a:p>
        </p:txBody>
      </p:sp>
      <p:pic>
        <p:nvPicPr>
          <p:cNvPr id="5" name="Picture 4" descr="YiSangNumberPoem.jpg"/>
          <p:cNvPicPr>
            <a:picLocks noChangeAspect="1"/>
          </p:cNvPicPr>
          <p:nvPr/>
        </p:nvPicPr>
        <p:blipFill>
          <a:blip r:embed="rId3"/>
          <a:stretch>
            <a:fillRect/>
          </a:stretch>
        </p:blipFill>
        <p:spPr>
          <a:xfrm>
            <a:off x="6606339" y="3962400"/>
            <a:ext cx="2468880" cy="26700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Times New Roman"/>
                <a:cs typeface="Times New Roman"/>
              </a:rPr>
              <a:t>Yi-Sang: Wings (</a:t>
            </a:r>
            <a:r>
              <a:rPr lang="ko-KR" altLang="en-US" b="1" dirty="0" smtClean="0">
                <a:solidFill>
                  <a:srgbClr val="FFFFFF"/>
                </a:solidFill>
                <a:latin typeface="Times New Roman"/>
                <a:cs typeface="Times New Roman"/>
              </a:rPr>
              <a:t>날개</a:t>
            </a:r>
            <a:r>
              <a:rPr lang="en-US" altLang="ko-KR" b="1" dirty="0" smtClean="0">
                <a:solidFill>
                  <a:srgbClr val="FFFFFF"/>
                </a:solidFill>
                <a:latin typeface="Times New Roman"/>
                <a:cs typeface="Times New Roman"/>
              </a:rPr>
              <a:t>)</a:t>
            </a:r>
            <a:endParaRPr lang="en-US" b="1" dirty="0">
              <a:solidFill>
                <a:srgbClr val="FFFFFF"/>
              </a:solidFill>
              <a:latin typeface="Times New Roman"/>
              <a:cs typeface="Times New Roman"/>
            </a:endParaRPr>
          </a:p>
        </p:txBody>
      </p:sp>
      <p:sp>
        <p:nvSpPr>
          <p:cNvPr id="3" name="Content Placeholder 2"/>
          <p:cNvSpPr>
            <a:spLocks noGrp="1"/>
          </p:cNvSpPr>
          <p:nvPr>
            <p:ph idx="1"/>
          </p:nvPr>
        </p:nvSpPr>
        <p:spPr>
          <a:xfrm>
            <a:off x="457200" y="1600201"/>
            <a:ext cx="8229600" cy="3556991"/>
          </a:xfrm>
        </p:spPr>
        <p:txBody>
          <a:bodyPr>
            <a:normAutofit/>
          </a:bodyPr>
          <a:lstStyle/>
          <a:p>
            <a:r>
              <a:rPr lang="en-US" sz="3200" dirty="0" smtClean="0">
                <a:latin typeface="Times New Roman" pitchFamily="18" charset="0"/>
                <a:cs typeface="Times New Roman" pitchFamily="18" charset="0"/>
              </a:rPr>
              <a:t> Alienated semi-schizophrenic narrator</a:t>
            </a:r>
          </a:p>
          <a:p>
            <a:r>
              <a:rPr lang="en-US" sz="3200" dirty="0" smtClean="0">
                <a:latin typeface="Times New Roman" pitchFamily="18" charset="0"/>
                <a:cs typeface="Times New Roman" pitchFamily="18" charset="0"/>
              </a:rPr>
              <a:t> H</a:t>
            </a:r>
            <a:r>
              <a:rPr sz="3200" dirty="0" smtClean="0">
                <a:latin typeface="Times New Roman" pitchFamily="18" charset="0"/>
                <a:cs typeface="Times New Roman" pitchFamily="18" charset="0"/>
              </a:rPr>
              <a:t>ermetically sealed life</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Cannot see his situation</a:t>
            </a:r>
          </a:p>
          <a:p>
            <a:r>
              <a:rPr lang="en-US" sz="3200" dirty="0" smtClean="0">
                <a:latin typeface="Times New Roman" pitchFamily="18" charset="0"/>
                <a:cs typeface="Times New Roman" pitchFamily="18" charset="0"/>
              </a:rPr>
              <a:t> Longs to get “wings</a:t>
            </a:r>
            <a:r>
              <a:rPr lang="en-US" sz="3200" dirty="0" smtClean="0"/>
              <a:t>”</a:t>
            </a:r>
            <a:endParaRPr lang="en-US" sz="3200" dirty="0"/>
          </a:p>
        </p:txBody>
      </p:sp>
      <p:sp>
        <p:nvSpPr>
          <p:cNvPr id="4" name="Slide Number Placeholder 3"/>
          <p:cNvSpPr>
            <a:spLocks noGrp="1"/>
          </p:cNvSpPr>
          <p:nvPr>
            <p:ph type="sldNum" sz="quarter" idx="12"/>
          </p:nvPr>
        </p:nvSpPr>
        <p:spPr/>
        <p:txBody>
          <a:bodyPr/>
          <a:lstStyle/>
          <a:p>
            <a:fld id="{26D89A48-932D-6740-A2FB-82F58176C2CF}" type="slidenum">
              <a:rPr lang="en-US" smtClean="0"/>
              <a:pPr/>
              <a:t>46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Times New Roman" pitchFamily="18" charset="0"/>
                <a:cs typeface="Times New Roman" pitchFamily="18" charset="0"/>
              </a:rPr>
              <a:t>WWII and Vietnam</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00201"/>
            <a:ext cx="8229600" cy="3484984"/>
          </a:xfrm>
        </p:spPr>
        <p:txBody>
          <a:bodyPr>
            <a:normAutofit/>
          </a:bodyPr>
          <a:lstStyle/>
          <a:p>
            <a:r>
              <a:rPr lang="en-US" sz="3200" dirty="0" smtClean="0">
                <a:latin typeface="Times New Roman"/>
                <a:cs typeface="Times New Roman"/>
              </a:rPr>
              <a:t> </a:t>
            </a:r>
            <a:r>
              <a:rPr lang="en-US" sz="3200" dirty="0">
                <a:latin typeface="Times New Roman"/>
                <a:cs typeface="Times New Roman"/>
              </a:rPr>
              <a:t>How in Heaven's Name: A Novel of </a:t>
            </a:r>
            <a:r>
              <a:rPr lang="en-US" sz="3200" dirty="0" smtClean="0">
                <a:latin typeface="Times New Roman"/>
                <a:cs typeface="Times New Roman"/>
              </a:rPr>
              <a:t>    </a:t>
            </a:r>
            <a:br>
              <a:rPr lang="en-US" sz="3200" dirty="0" smtClean="0">
                <a:latin typeface="Times New Roman"/>
                <a:cs typeface="Times New Roman"/>
              </a:rPr>
            </a:br>
            <a:r>
              <a:rPr lang="en-US" sz="3200" dirty="0" smtClean="0">
                <a:latin typeface="Times New Roman"/>
                <a:cs typeface="Times New Roman"/>
              </a:rPr>
              <a:t> World </a:t>
            </a:r>
            <a:r>
              <a:rPr lang="en-US" sz="3200" dirty="0">
                <a:latin typeface="Times New Roman"/>
                <a:cs typeface="Times New Roman"/>
              </a:rPr>
              <a:t>War </a:t>
            </a:r>
            <a:r>
              <a:rPr lang="en-US" sz="3200" dirty="0" smtClean="0">
                <a:latin typeface="Times New Roman"/>
                <a:cs typeface="Times New Roman"/>
              </a:rPr>
              <a:t>Two (Cho Chong-</a:t>
            </a:r>
            <a:r>
              <a:rPr lang="en-US" sz="3200" dirty="0" err="1" smtClean="0">
                <a:latin typeface="Times New Roman"/>
                <a:cs typeface="Times New Roman"/>
              </a:rPr>
              <a:t>nae</a:t>
            </a:r>
            <a:r>
              <a:rPr lang="en-US" sz="3200" dirty="0" smtClean="0">
                <a:latin typeface="Times New Roman"/>
                <a:cs typeface="Times New Roman"/>
              </a:rPr>
              <a:t>)</a:t>
            </a:r>
          </a:p>
          <a:p>
            <a:r>
              <a:rPr lang="en-US" sz="3200" dirty="0">
                <a:latin typeface="Times New Roman"/>
                <a:cs typeface="Times New Roman"/>
              </a:rPr>
              <a:t> </a:t>
            </a:r>
            <a:r>
              <a:rPr lang="en-US" sz="3200" dirty="0" smtClean="0">
                <a:latin typeface="Times New Roman"/>
                <a:cs typeface="Times New Roman"/>
              </a:rPr>
              <a:t>The Shadow of Arms (Hwang </a:t>
            </a:r>
            <a:r>
              <a:rPr lang="en-US" sz="3200" dirty="0" err="1" smtClean="0">
                <a:latin typeface="Times New Roman"/>
                <a:cs typeface="Times New Roman"/>
              </a:rPr>
              <a:t>Sok</a:t>
            </a:r>
            <a:r>
              <a:rPr lang="en-US" sz="3200" dirty="0" smtClean="0">
                <a:latin typeface="Times New Roman"/>
                <a:cs typeface="Times New Roman"/>
              </a:rPr>
              <a:t>-Yong)</a:t>
            </a:r>
            <a:endParaRPr lang="en-US" sz="3200" dirty="0">
              <a:latin typeface="Times New Roman"/>
              <a:cs typeface="Times New Roman"/>
            </a:endParaRPr>
          </a:p>
        </p:txBody>
      </p:sp>
      <p:sp>
        <p:nvSpPr>
          <p:cNvPr id="4" name="Slide Number Placeholder 3"/>
          <p:cNvSpPr>
            <a:spLocks noGrp="1"/>
          </p:cNvSpPr>
          <p:nvPr>
            <p:ph type="sldNum" sz="quarter" idx="12"/>
          </p:nvPr>
        </p:nvSpPr>
        <p:spPr/>
        <p:txBody>
          <a:bodyPr/>
          <a:lstStyle/>
          <a:p>
            <a:fld id="{26D89A48-932D-6740-A2FB-82F58176C2CF}" type="slidenum">
              <a:rPr lang="en-US" smtClean="0"/>
              <a:pPr/>
              <a:t>47</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2F2F2"/>
                </a:solidFill>
                <a:latin typeface="Times New Roman"/>
                <a:cs typeface="Times New Roman"/>
              </a:rPr>
              <a:t>Civil War?</a:t>
            </a:r>
            <a:endParaRPr lang="en-US" b="1" dirty="0">
              <a:solidFill>
                <a:srgbClr val="F2F2F2"/>
              </a:solidFill>
              <a:latin typeface="Times New Roman"/>
              <a:cs typeface="Times New Roman"/>
            </a:endParaRPr>
          </a:p>
        </p:txBody>
      </p:sp>
      <p:sp>
        <p:nvSpPr>
          <p:cNvPr id="3" name="Content Placeholder 2"/>
          <p:cNvSpPr>
            <a:spLocks noGrp="1"/>
          </p:cNvSpPr>
          <p:nvPr>
            <p:ph idx="1"/>
          </p:nvPr>
        </p:nvSpPr>
        <p:spPr>
          <a:xfrm>
            <a:off x="457200" y="1600201"/>
            <a:ext cx="8229600" cy="2908919"/>
          </a:xfrm>
        </p:spPr>
        <p:txBody>
          <a:bodyPr>
            <a:normAutofit/>
          </a:bodyPr>
          <a:lstStyle/>
          <a:p>
            <a:r>
              <a:rPr lang="en-US" sz="3200" dirty="0" smtClean="0"/>
              <a:t> </a:t>
            </a:r>
            <a:r>
              <a:rPr lang="en-US" sz="3200" dirty="0" smtClean="0">
                <a:latin typeface="Times New Roman"/>
                <a:cs typeface="Times New Roman"/>
              </a:rPr>
              <a:t>Small, local stories</a:t>
            </a:r>
          </a:p>
          <a:p>
            <a:r>
              <a:rPr lang="en-US" sz="3200" dirty="0">
                <a:latin typeface="Times New Roman"/>
                <a:cs typeface="Times New Roman"/>
              </a:rPr>
              <a:t> </a:t>
            </a:r>
            <a:r>
              <a:rPr lang="en-US" sz="3200" dirty="0" smtClean="0">
                <a:latin typeface="Times New Roman"/>
                <a:cs typeface="Times New Roman"/>
              </a:rPr>
              <a:t>No (translated) </a:t>
            </a:r>
            <a:r>
              <a:rPr lang="en-US" sz="3200" b="1" dirty="0" smtClean="0">
                <a:latin typeface="Times New Roman"/>
                <a:cs typeface="Times New Roman"/>
              </a:rPr>
              <a:t>Gone With the Wind </a:t>
            </a:r>
            <a:r>
              <a:rPr lang="en-US" sz="3200" dirty="0" smtClean="0">
                <a:latin typeface="Times New Roman"/>
                <a:cs typeface="Times New Roman"/>
              </a:rPr>
              <a:t>or </a:t>
            </a:r>
            <a:r>
              <a:rPr lang="en-US" sz="3200" b="1" dirty="0" smtClean="0">
                <a:latin typeface="Times New Roman"/>
                <a:cs typeface="Times New Roman"/>
              </a:rPr>
              <a:t>Naked and the Dead</a:t>
            </a:r>
            <a:endParaRPr lang="en-US" sz="3200" b="1" dirty="0">
              <a:latin typeface="Times New Roman"/>
              <a:cs typeface="Times New Roman"/>
            </a:endParaRPr>
          </a:p>
        </p:txBody>
      </p:sp>
      <p:sp>
        <p:nvSpPr>
          <p:cNvPr id="4" name="Slide Number Placeholder 3"/>
          <p:cNvSpPr>
            <a:spLocks noGrp="1"/>
          </p:cNvSpPr>
          <p:nvPr>
            <p:ph type="sldNum" sz="quarter" idx="12"/>
          </p:nvPr>
        </p:nvSpPr>
        <p:spPr/>
        <p:txBody>
          <a:bodyPr/>
          <a:lstStyle/>
          <a:p>
            <a:fld id="{26D89A48-932D-6740-A2FB-82F58176C2CF}" type="slidenum">
              <a:rPr lang="en-US" smtClean="0"/>
              <a:pPr/>
              <a:t>48</a:t>
            </a:fld>
            <a:endParaRPr lang="en-US"/>
          </a:p>
        </p:txBody>
      </p:sp>
    </p:spTree>
    <p:extLst>
      <p:ext uri="{BB962C8B-B14F-4D97-AF65-F5344CB8AC3E}">
        <p14:creationId xmlns:p14="http://schemas.microsoft.com/office/powerpoint/2010/main" val="1468030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1143000"/>
          </a:xfrm>
        </p:spPr>
        <p:txBody>
          <a:bodyPr>
            <a:normAutofit fontScale="90000"/>
          </a:bodyPr>
          <a:lstStyle/>
          <a:p>
            <a:r>
              <a:rPr lang="en-US" sz="5600" b="1" dirty="0" smtClean="0">
                <a:solidFill>
                  <a:srgbClr val="FFFFFF"/>
                </a:solidFill>
                <a:latin typeface="Times New Roman" pitchFamily="18" charset="0"/>
                <a:cs typeface="Times New Roman" pitchFamily="18" charset="0"/>
              </a:rPr>
              <a:t>Separation Period / </a:t>
            </a:r>
            <a:r>
              <a:rPr lang="en-US" sz="5600" b="1" dirty="0" err="1" smtClean="0">
                <a:solidFill>
                  <a:srgbClr val="FFFFFF"/>
                </a:solidFill>
                <a:latin typeface="Times New Roman" pitchFamily="18" charset="0"/>
                <a:cs typeface="Times New Roman" pitchFamily="18" charset="0"/>
              </a:rPr>
              <a:t>Pundan</a:t>
            </a:r>
            <a:r>
              <a:rPr lang="en-US" sz="5600" b="1" dirty="0" smtClean="0">
                <a:solidFill>
                  <a:srgbClr val="FFFFFF"/>
                </a:solidFill>
                <a:latin typeface="Times New Roman" pitchFamily="18" charset="0"/>
                <a:cs typeface="Times New Roman" pitchFamily="18" charset="0"/>
              </a:rPr>
              <a:t> </a:t>
            </a:r>
            <a:r>
              <a:rPr lang="en-US" sz="5600" b="1" dirty="0" err="1" smtClean="0">
                <a:solidFill>
                  <a:srgbClr val="FFFFFF"/>
                </a:solidFill>
                <a:latin typeface="Times New Roman" pitchFamily="18" charset="0"/>
                <a:cs typeface="Times New Roman" pitchFamily="18" charset="0"/>
              </a:rPr>
              <a:t>Munhak</a:t>
            </a:r>
            <a:r>
              <a:rPr lang="en-US" sz="5600" b="1" dirty="0" smtClean="0">
                <a:solidFill>
                  <a:srgbClr val="FFFFFF"/>
                </a:solidFill>
                <a:latin typeface="Times New Roman" pitchFamily="18" charset="0"/>
                <a:cs typeface="Times New Roman" pitchFamily="18" charset="0"/>
              </a:rPr>
              <a:t> (1945-Present)</a:t>
            </a:r>
            <a:r>
              <a:rPr lang="en-US" dirty="0" smtClean="0"/>
              <a:t/>
            </a:r>
            <a:br>
              <a:rPr lang="en-US" dirty="0" smtClean="0"/>
            </a:br>
            <a:endParaRPr lang="en-US" sz="3200" dirty="0"/>
          </a:p>
        </p:txBody>
      </p:sp>
      <p:sp>
        <p:nvSpPr>
          <p:cNvPr id="3" name="Content Placeholder 2"/>
          <p:cNvSpPr>
            <a:spLocks noGrp="1"/>
          </p:cNvSpPr>
          <p:nvPr>
            <p:ph idx="1"/>
          </p:nvPr>
        </p:nvSpPr>
        <p:spPr>
          <a:xfrm>
            <a:off x="457200" y="2276872"/>
            <a:ext cx="8229600" cy="4525963"/>
          </a:xfrm>
        </p:spPr>
        <p:txBody>
          <a:bodyPr>
            <a:normAutofit/>
          </a:bodyPr>
          <a:lstStyle/>
          <a:p>
            <a:r>
              <a:rPr lang="en-US" sz="3200" dirty="0" smtClean="0"/>
              <a:t> </a:t>
            </a:r>
            <a:r>
              <a:rPr lang="en-US" sz="3200" dirty="0" smtClean="0">
                <a:latin typeface="Times New Roman" pitchFamily="18" charset="0"/>
                <a:cs typeface="Times New Roman" pitchFamily="18" charset="0"/>
              </a:rPr>
              <a:t>Hwang Sun-</a:t>
            </a:r>
            <a:r>
              <a:rPr lang="en-US" sz="3200" dirty="0" err="1" smtClean="0">
                <a:latin typeface="Times New Roman" pitchFamily="18" charset="0"/>
                <a:cs typeface="Times New Roman" pitchFamily="18" charset="0"/>
              </a:rPr>
              <a:t>won’s</a:t>
            </a:r>
            <a:r>
              <a:rPr lang="en-US" sz="3200" dirty="0" smtClean="0">
                <a:latin typeface="Times New Roman" pitchFamily="18" charset="0"/>
                <a:cs typeface="Times New Roman" pitchFamily="18" charset="0"/>
              </a:rPr>
              <a:t> </a:t>
            </a:r>
            <a:r>
              <a:rPr lang="en-US" sz="3200" i="1" dirty="0" smtClean="0">
                <a:solidFill>
                  <a:srgbClr val="3366FF"/>
                </a:solidFill>
                <a:latin typeface="Times New Roman" pitchFamily="18" charset="0"/>
                <a:cs typeface="Times New Roman" pitchFamily="18" charset="0"/>
                <a:hlinkClick r:id="rId2"/>
              </a:rPr>
              <a:t>Cranes</a:t>
            </a:r>
            <a:r>
              <a:rPr lang="en-US" sz="3200" i="1" dirty="0" smtClean="0">
                <a:latin typeface="Times New Roman" pitchFamily="18" charset="0"/>
                <a:cs typeface="Times New Roman" pitchFamily="18" charset="0"/>
              </a:rPr>
              <a:t/>
            </a:r>
            <a:br>
              <a:rPr lang="en-US" sz="3200" i="1"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or his </a:t>
            </a:r>
            <a:r>
              <a:rPr lang="en-US" sz="3200" b="1" dirty="0" smtClean="0">
                <a:latin typeface="Times New Roman" pitchFamily="18" charset="0"/>
                <a:cs typeface="Times New Roman" pitchFamily="18" charset="0"/>
              </a:rPr>
              <a:t>Descendants of Cain</a:t>
            </a:r>
            <a:r>
              <a:rPr lang="en-US" sz="3200" dirty="0" smtClean="0">
                <a:latin typeface="Times New Roman" pitchFamily="18" charset="0"/>
                <a:cs typeface="Times New Roman" pitchFamily="18" charset="0"/>
              </a:rPr>
              <a:t>.</a:t>
            </a:r>
          </a:p>
          <a:p>
            <a:r>
              <a:rPr lang="en-US" sz="3200" dirty="0" smtClean="0">
                <a:latin typeface="Times New Roman" pitchFamily="18" charset="0"/>
                <a:cs typeface="Times New Roman" pitchFamily="18" charset="0"/>
              </a:rPr>
              <a:t> Jo Jung-Rae’s </a:t>
            </a:r>
            <a:r>
              <a:rPr lang="en-US" sz="3200" b="1" dirty="0" smtClean="0">
                <a:latin typeface="Times New Roman" pitchFamily="18" charset="0"/>
                <a:cs typeface="Times New Roman" pitchFamily="18" charset="0"/>
              </a:rPr>
              <a:t>The Land of the Banished</a:t>
            </a:r>
          </a:p>
          <a:p>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Hyun </a:t>
            </a:r>
            <a:r>
              <a:rPr lang="en-US" sz="3200" dirty="0" err="1" smtClean="0">
                <a:latin typeface="Times New Roman" pitchFamily="18" charset="0"/>
                <a:cs typeface="Times New Roman" pitchFamily="18" charset="0"/>
              </a:rPr>
              <a:t>Ki</a:t>
            </a:r>
            <a:r>
              <a:rPr lang="en-US" sz="3200" dirty="0" smtClean="0">
                <a:latin typeface="Times New Roman" pitchFamily="18" charset="0"/>
                <a:cs typeface="Times New Roman" pitchFamily="18" charset="0"/>
              </a:rPr>
              <a:t>-young’s </a:t>
            </a:r>
            <a:r>
              <a:rPr lang="en-US" sz="3200" b="1" dirty="0" err="1" smtClean="0">
                <a:latin typeface="Times New Roman" pitchFamily="18" charset="0"/>
                <a:cs typeface="Times New Roman" pitchFamily="18" charset="0"/>
              </a:rPr>
              <a:t>Sun’i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Samch’on</a:t>
            </a:r>
            <a:endParaRPr lang="en-US" sz="3200" b="1" dirty="0" smtClean="0">
              <a:latin typeface="Times New Roman" pitchFamily="18" charset="0"/>
              <a:cs typeface="Times New Roman" pitchFamily="18" charset="0"/>
            </a:endParaRPr>
          </a:p>
          <a:p>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Hwang </a:t>
            </a:r>
            <a:r>
              <a:rPr lang="en-US" sz="3200" dirty="0" err="1" smtClean="0">
                <a:latin typeface="Times New Roman" pitchFamily="18" charset="0"/>
                <a:cs typeface="Times New Roman" pitchFamily="18" charset="0"/>
              </a:rPr>
              <a:t>Sok-yong’s</a:t>
            </a: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The Guest  </a:t>
            </a:r>
          </a:p>
          <a:p>
            <a:endParaRPr lang="en-US" sz="2800" b="1" dirty="0" smtClean="0"/>
          </a:p>
        </p:txBody>
      </p:sp>
      <p:sp>
        <p:nvSpPr>
          <p:cNvPr id="4" name="Slide Number Placeholder 3"/>
          <p:cNvSpPr>
            <a:spLocks noGrp="1"/>
          </p:cNvSpPr>
          <p:nvPr>
            <p:ph type="sldNum" sz="quarter" idx="12"/>
          </p:nvPr>
        </p:nvSpPr>
        <p:spPr/>
        <p:txBody>
          <a:bodyPr/>
          <a:lstStyle/>
          <a:p>
            <a:fld id="{26D89A48-932D-6740-A2FB-82F58176C2CF}" type="slidenum">
              <a:rPr lang="en-US" smtClean="0"/>
              <a:pPr/>
              <a:t>49</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nfluences.jpg"/>
          <p:cNvPicPr>
            <a:picLocks noChangeAspect="1"/>
          </p:cNvPicPr>
          <p:nvPr/>
        </p:nvPicPr>
        <p:blipFill>
          <a:blip r:embed="rId2">
            <a:lum bright="-20000"/>
          </a:blip>
          <a:stretch>
            <a:fillRect/>
          </a:stretch>
        </p:blipFill>
        <p:spPr>
          <a:xfrm>
            <a:off x="0" y="0"/>
            <a:ext cx="9172221" cy="6858000"/>
          </a:xfrm>
          <a:prstGeom prst="rect">
            <a:avLst/>
          </a:prstGeom>
        </p:spPr>
      </p:pic>
      <p:sp>
        <p:nvSpPr>
          <p:cNvPr id="2" name="Title 1"/>
          <p:cNvSpPr>
            <a:spLocks noGrp="1"/>
          </p:cNvSpPr>
          <p:nvPr>
            <p:ph type="title"/>
          </p:nvPr>
        </p:nvSpPr>
        <p:spPr>
          <a:xfrm>
            <a:off x="0" y="0"/>
            <a:ext cx="9144000" cy="914400"/>
          </a:xfrm>
        </p:spPr>
        <p:txBody>
          <a:bodyPr>
            <a:normAutofit fontScale="90000"/>
          </a:bodyPr>
          <a:lstStyle/>
          <a:p>
            <a:r>
              <a:rPr lang="en-US" b="1" dirty="0" smtClean="0">
                <a:solidFill>
                  <a:schemeClr val="tx1"/>
                </a:solidFill>
                <a:latin typeface="Times New Roman" pitchFamily="18" charset="0"/>
                <a:cs typeface="Times New Roman" pitchFamily="18" charset="0"/>
              </a:rPr>
              <a:t>To Understand Early Korean Literature</a:t>
            </a:r>
            <a:endParaRPr lang="en-US" b="1" dirty="0">
              <a:solidFill>
                <a:schemeClr val="tx1"/>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26D89A48-932D-6740-A2FB-82F58176C2CF}" type="slidenum">
              <a:rPr lang="en-US" smtClean="0"/>
              <a:pPr/>
              <a:t>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1143000"/>
          </a:xfrm>
        </p:spPr>
        <p:txBody>
          <a:bodyPr>
            <a:noAutofit/>
          </a:bodyPr>
          <a:lstStyle/>
          <a:p>
            <a:r>
              <a:rPr lang="en-US" b="1" dirty="0" smtClean="0">
                <a:solidFill>
                  <a:schemeClr val="tx1"/>
                </a:solidFill>
                <a:latin typeface="Times New Roman" pitchFamily="18" charset="0"/>
                <a:cs typeface="Times New Roman" pitchFamily="18" charset="0"/>
              </a:rPr>
              <a:t>Hwang Sun-won: Korea’s Dickens</a:t>
            </a:r>
            <a:endParaRPr lang="en-US"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927373"/>
            <a:ext cx="8229600" cy="4525963"/>
          </a:xfrm>
        </p:spPr>
        <p:txBody>
          <a:bodyPr>
            <a:normAutofit/>
          </a:bodyPr>
          <a:lstStyle/>
          <a:p>
            <a:r>
              <a:rPr lang="en-US" sz="3600" dirty="0" smtClean="0">
                <a:latin typeface="Times New Roman" pitchFamily="18" charset="0"/>
                <a:cs typeface="Times New Roman" pitchFamily="18" charset="0"/>
              </a:rPr>
              <a:t> Writer, novelist, and poet</a:t>
            </a:r>
          </a:p>
          <a:p>
            <a:r>
              <a:rPr lang="en-US" sz="3600" dirty="0" smtClean="0">
                <a:latin typeface="Times New Roman" pitchFamily="18" charset="0"/>
                <a:cs typeface="Times New Roman" pitchFamily="18" charset="0"/>
              </a:rPr>
              <a:t> Began in Colonial Period</a:t>
            </a:r>
          </a:p>
          <a:p>
            <a:r>
              <a:rPr lang="en-US" sz="3600" dirty="0" smtClean="0">
                <a:latin typeface="Times New Roman" pitchFamily="18" charset="0"/>
                <a:cs typeface="Times New Roman" pitchFamily="18" charset="0"/>
              </a:rPr>
              <a:t> Refused to write in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Japanese – went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underground   </a:t>
            </a:r>
            <a:endParaRPr lang="en-US" sz="36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26D89A48-932D-6740-A2FB-82F58176C2CF}" type="slidenum">
              <a:rPr lang="en-US" smtClean="0"/>
              <a:pPr/>
              <a:t>50</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normAutofit/>
          </a:bodyPr>
          <a:lstStyle/>
          <a:p>
            <a:r>
              <a:rPr lang="en-US" b="1" dirty="0" smtClean="0">
                <a:solidFill>
                  <a:srgbClr val="FFFFFF"/>
                </a:solidFill>
                <a:latin typeface="Times New Roman" pitchFamily="18" charset="0"/>
                <a:cs typeface="Times New Roman" pitchFamily="18" charset="0"/>
              </a:rPr>
              <a:t>Miracle on the Han: Economics</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867696"/>
            <a:ext cx="8229600" cy="4525963"/>
          </a:xfrm>
        </p:spPr>
        <p:txBody>
          <a:bodyPr>
            <a:normAutofit lnSpcReduction="10000"/>
          </a:bodyPr>
          <a:lstStyle/>
          <a:p>
            <a:r>
              <a:rPr lang="en-US" sz="3200" dirty="0" smtClean="0"/>
              <a:t> </a:t>
            </a:r>
            <a:r>
              <a:rPr lang="en-US" sz="3200" dirty="0" smtClean="0">
                <a:latin typeface="Times New Roman" pitchFamily="18" charset="0"/>
                <a:cs typeface="Times New Roman" pitchFamily="18" charset="0"/>
              </a:rPr>
              <a:t>Cho Se-</a:t>
            </a:r>
            <a:r>
              <a:rPr lang="en-US" sz="3200" dirty="0" err="1" smtClean="0">
                <a:latin typeface="Times New Roman" pitchFamily="18" charset="0"/>
                <a:cs typeface="Times New Roman" pitchFamily="18" charset="0"/>
              </a:rPr>
              <a:t>hui’s</a:t>
            </a: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The Dwarf</a:t>
            </a:r>
          </a:p>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Yun</a:t>
            </a:r>
            <a:r>
              <a:rPr lang="en-US" sz="3200" dirty="0" smtClean="0">
                <a:latin typeface="Times New Roman" pitchFamily="18" charset="0"/>
                <a:cs typeface="Times New Roman" pitchFamily="18" charset="0"/>
              </a:rPr>
              <a:t> Heung-</a:t>
            </a:r>
            <a:r>
              <a:rPr lang="en-US" sz="3200" dirty="0" err="1" smtClean="0">
                <a:latin typeface="Times New Roman" pitchFamily="18" charset="0"/>
                <a:cs typeface="Times New Roman" pitchFamily="18" charset="0"/>
              </a:rPr>
              <a:t>gil’s</a:t>
            </a: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The Man Who Was Left </a:t>
            </a:r>
            <a:br>
              <a:rPr lang="en-US" sz="3200" b="1" dirty="0" smtClean="0">
                <a:latin typeface="Times New Roman" pitchFamily="18" charset="0"/>
                <a:cs typeface="Times New Roman" pitchFamily="18" charset="0"/>
              </a:rPr>
            </a:br>
            <a:r>
              <a:rPr lang="en-US" sz="3200" b="1" dirty="0" smtClean="0">
                <a:latin typeface="Times New Roman" pitchFamily="18" charset="0"/>
                <a:cs typeface="Times New Roman" pitchFamily="18" charset="0"/>
              </a:rPr>
              <a:t> as Nine Pairs of Shoes</a:t>
            </a:r>
          </a:p>
          <a:p>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Yang </a:t>
            </a:r>
            <a:r>
              <a:rPr lang="en-US" sz="3200" dirty="0" err="1" smtClean="0">
                <a:latin typeface="Times New Roman" pitchFamily="18" charset="0"/>
                <a:cs typeface="Times New Roman" pitchFamily="18" charset="0"/>
              </a:rPr>
              <a:t>Gui-Ja’s</a:t>
            </a:r>
            <a:r>
              <a:rPr lang="en-US" sz="3200" dirty="0" smtClean="0">
                <a:latin typeface="Times New Roman" pitchFamily="18" charset="0"/>
                <a:cs typeface="Times New Roman" pitchFamily="18" charset="0"/>
              </a:rPr>
              <a:t> </a:t>
            </a:r>
            <a:r>
              <a:rPr lang="en-US" altLang="ko-KR" sz="3200" b="1" dirty="0" smtClean="0">
                <a:latin typeface="Times New Roman" pitchFamily="18" charset="0"/>
                <a:cs typeface="Times New Roman" pitchFamily="18" charset="0"/>
              </a:rPr>
              <a:t>A </a:t>
            </a:r>
            <a:r>
              <a:rPr lang="en-US" altLang="ko-KR" b="1" dirty="0">
                <a:latin typeface="Times New Roman" pitchFamily="18" charset="0"/>
                <a:cs typeface="Times New Roman" pitchFamily="18" charset="0"/>
              </a:rPr>
              <a:t/>
            </a:r>
            <a:br>
              <a:rPr lang="en-US" altLang="ko-KR" b="1" dirty="0">
                <a:latin typeface="Times New Roman" pitchFamily="18" charset="0"/>
                <a:cs typeface="Times New Roman" pitchFamily="18" charset="0"/>
              </a:rPr>
            </a:br>
            <a:r>
              <a:rPr lang="en-US" altLang="ko-KR" sz="3200" b="1" dirty="0" smtClean="0">
                <a:latin typeface="Times New Roman" pitchFamily="18" charset="0"/>
                <a:cs typeface="Times New Roman" pitchFamily="18" charset="0"/>
              </a:rPr>
              <a:t>Distant</a:t>
            </a:r>
            <a:r>
              <a:rPr lang="en-US" altLang="ko-KR" b="1" dirty="0">
                <a:latin typeface="Times New Roman" pitchFamily="18" charset="0"/>
                <a:cs typeface="Times New Roman" pitchFamily="18" charset="0"/>
              </a:rPr>
              <a:t> </a:t>
            </a:r>
            <a:r>
              <a:rPr lang="en-US" altLang="ko-KR" sz="3200" b="1" dirty="0" smtClean="0">
                <a:latin typeface="Times New Roman" pitchFamily="18" charset="0"/>
                <a:cs typeface="Times New Roman" pitchFamily="18" charset="0"/>
              </a:rPr>
              <a:t>and Beautiful </a:t>
            </a:r>
            <a:br>
              <a:rPr lang="en-US" altLang="ko-KR" sz="3200" b="1" dirty="0" smtClean="0">
                <a:latin typeface="Times New Roman" pitchFamily="18" charset="0"/>
                <a:cs typeface="Times New Roman" pitchFamily="18" charset="0"/>
              </a:rPr>
            </a:br>
            <a:r>
              <a:rPr lang="en-US" altLang="ko-KR" sz="3200" b="1" dirty="0" smtClean="0">
                <a:latin typeface="Times New Roman" pitchFamily="18" charset="0"/>
                <a:cs typeface="Times New Roman" pitchFamily="18" charset="0"/>
              </a:rPr>
              <a:t>Place</a:t>
            </a:r>
            <a:r>
              <a:rPr lang="en-US" sz="3200" b="1" dirty="0" smtClean="0">
                <a:latin typeface="Times New Roman" pitchFamily="18" charset="0"/>
                <a:cs typeface="Times New Roman" pitchFamily="18" charset="0"/>
              </a:rPr>
              <a:t> </a:t>
            </a:r>
          </a:p>
          <a:p>
            <a:endParaRPr lang="en-US" dirty="0"/>
          </a:p>
        </p:txBody>
      </p:sp>
      <p:sp>
        <p:nvSpPr>
          <p:cNvPr id="4" name="Slide Number Placeholder 3"/>
          <p:cNvSpPr>
            <a:spLocks noGrp="1"/>
          </p:cNvSpPr>
          <p:nvPr>
            <p:ph type="sldNum" sz="quarter" idx="12"/>
          </p:nvPr>
        </p:nvSpPr>
        <p:spPr/>
        <p:txBody>
          <a:bodyPr/>
          <a:lstStyle/>
          <a:p>
            <a:fld id="{26D89A48-932D-6740-A2FB-82F58176C2CF}" type="slidenum">
              <a:rPr lang="en-US" smtClean="0"/>
              <a:pPr/>
              <a:t>51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lstStyle/>
          <a:p>
            <a:r>
              <a:rPr lang="en-US" b="1" dirty="0" smtClean="0">
                <a:solidFill>
                  <a:srgbClr val="FFFFFF"/>
                </a:solidFill>
                <a:latin typeface="Times New Roman" pitchFamily="18" charset="0"/>
                <a:cs typeface="Times New Roman" pitchFamily="18" charset="0"/>
              </a:rPr>
              <a:t>Miracle on the Han: Politics</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a:xfrm>
            <a:off x="179512" y="1484785"/>
            <a:ext cx="8784976" cy="3384375"/>
          </a:xfrm>
        </p:spPr>
        <p:txBody>
          <a:body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Ch’oe</a:t>
            </a:r>
            <a:r>
              <a:rPr lang="en-US" sz="3200" dirty="0" smtClean="0">
                <a:latin typeface="Times New Roman" pitchFamily="18" charset="0"/>
                <a:cs typeface="Times New Roman" pitchFamily="18" charset="0"/>
              </a:rPr>
              <a:t> Yun’s  </a:t>
            </a:r>
            <a:r>
              <a:rPr lang="en-US" sz="3200" b="1" dirty="0" smtClean="0">
                <a:latin typeface="Times New Roman" pitchFamily="18" charset="0"/>
                <a:cs typeface="Times New Roman" pitchFamily="18" charset="0"/>
              </a:rPr>
              <a:t>There a Petal Softly Falls</a:t>
            </a:r>
          </a:p>
          <a:p>
            <a:r>
              <a:rPr lang="en-US" sz="3200" dirty="0" smtClean="0">
                <a:latin typeface="Times New Roman" pitchFamily="18" charset="0"/>
                <a:cs typeface="Times New Roman" pitchFamily="18" charset="0"/>
              </a:rPr>
              <a:t> Lim </a:t>
            </a:r>
            <a:r>
              <a:rPr lang="en-US" sz="3200" dirty="0" err="1" smtClean="0">
                <a:latin typeface="Times New Roman" pitchFamily="18" charset="0"/>
                <a:cs typeface="Times New Roman" pitchFamily="18" charset="0"/>
              </a:rPr>
              <a:t>Chul-woo’s</a:t>
            </a: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Straight Lines and Poison Gas</a:t>
            </a:r>
          </a:p>
          <a:p>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Gong </a:t>
            </a:r>
            <a:r>
              <a:rPr lang="en-US" sz="3200" dirty="0" err="1" smtClean="0">
                <a:latin typeface="Times New Roman" pitchFamily="18" charset="0"/>
                <a:cs typeface="Times New Roman" pitchFamily="18" charset="0"/>
              </a:rPr>
              <a:t>Ji</a:t>
            </a:r>
            <a:r>
              <a:rPr lang="en-US" sz="3200" dirty="0" smtClean="0">
                <a:latin typeface="Times New Roman" pitchFamily="18" charset="0"/>
                <a:cs typeface="Times New Roman" pitchFamily="18" charset="0"/>
              </a:rPr>
              <a:t>-young’s </a:t>
            </a:r>
            <a:r>
              <a:rPr lang="en-US" sz="3200" b="1" dirty="0" smtClean="0">
                <a:latin typeface="Times New Roman" pitchFamily="18" charset="0"/>
                <a:cs typeface="Times New Roman" pitchFamily="18" charset="0"/>
              </a:rPr>
              <a:t>Human Decency </a:t>
            </a:r>
          </a:p>
          <a:p>
            <a:endParaRPr lang="en-US" dirty="0"/>
          </a:p>
        </p:txBody>
      </p:sp>
      <p:sp>
        <p:nvSpPr>
          <p:cNvPr id="4" name="Slide Number Placeholder 3"/>
          <p:cNvSpPr>
            <a:spLocks noGrp="1"/>
          </p:cNvSpPr>
          <p:nvPr>
            <p:ph type="sldNum" sz="quarter" idx="12"/>
          </p:nvPr>
        </p:nvSpPr>
        <p:spPr/>
        <p:txBody>
          <a:bodyPr/>
          <a:lstStyle/>
          <a:p>
            <a:fld id="{26D89A48-932D-6740-A2FB-82F58176C2CF}" type="slidenum">
              <a:rPr lang="en-US" smtClean="0"/>
              <a:pPr/>
              <a:t>52</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Times New Roman" pitchFamily="18" charset="0"/>
                <a:cs typeface="Times New Roman" pitchFamily="18" charset="0"/>
              </a:rPr>
              <a:t>Cho Se-</a:t>
            </a:r>
            <a:r>
              <a:rPr lang="en-US" b="1" dirty="0" err="1" smtClean="0">
                <a:solidFill>
                  <a:srgbClr val="FFFFFF"/>
                </a:solidFill>
                <a:latin typeface="Times New Roman" pitchFamily="18" charset="0"/>
                <a:cs typeface="Times New Roman" pitchFamily="18" charset="0"/>
              </a:rPr>
              <a:t>Hui</a:t>
            </a:r>
            <a:r>
              <a:rPr lang="en-US" b="1" dirty="0" smtClean="0">
                <a:solidFill>
                  <a:srgbClr val="FFFFFF"/>
                </a:solidFill>
                <a:latin typeface="Times New Roman" pitchFamily="18" charset="0"/>
                <a:cs typeface="Times New Roman" pitchFamily="18" charset="0"/>
              </a:rPr>
              <a:t>: The Dwarf</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3200" b="1" dirty="0" smtClean="0"/>
              <a:t> </a:t>
            </a:r>
            <a:r>
              <a:rPr lang="en-US" sz="3200" b="1" dirty="0" smtClean="0">
                <a:latin typeface="Times New Roman" pitchFamily="18" charset="0"/>
                <a:cs typeface="Times New Roman" pitchFamily="18" charset="0"/>
              </a:rPr>
              <a:t>The Dwarf</a:t>
            </a:r>
            <a:r>
              <a:rPr lang="en-US" sz="3200" dirty="0" smtClean="0">
                <a:latin typeface="Times New Roman" pitchFamily="18" charset="0"/>
                <a:cs typeface="Times New Roman" pitchFamily="18" charset="0"/>
              </a:rPr>
              <a:t> is a </a:t>
            </a:r>
            <a:r>
              <a:rPr lang="en-US" sz="3200" dirty="0" err="1" smtClean="0">
                <a:latin typeface="Times New Roman" pitchFamily="18" charset="0"/>
                <a:cs typeface="Times New Roman" pitchFamily="18" charset="0"/>
              </a:rPr>
              <a:t>yŏnjak</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sosŏl</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Three stories in one</a:t>
            </a:r>
          </a:p>
          <a:p>
            <a:r>
              <a:rPr lang="en-US" sz="3200" dirty="0" smtClean="0">
                <a:latin typeface="Times New Roman" pitchFamily="18" charset="0"/>
                <a:cs typeface="Times New Roman" pitchFamily="18" charset="0"/>
              </a:rPr>
              <a:t> Government mandated loss of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Community &amp; economic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dislocation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Times New Roman" pitchFamily="18" charset="0"/>
                <a:cs typeface="Times New Roman" pitchFamily="18" charset="0"/>
              </a:rPr>
              <a:t>Modern Period (19?? – Now)</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r>
              <a:rPr lang="en-US" sz="3200" dirty="0" smtClean="0"/>
              <a:t> </a:t>
            </a:r>
            <a:r>
              <a:rPr lang="en-US" sz="3200" i="1" dirty="0" smtClean="0">
                <a:latin typeface="Times New Roman" pitchFamily="18" charset="0"/>
                <a:cs typeface="Times New Roman" pitchFamily="18" charset="0"/>
              </a:rPr>
              <a:t>Whatever Happened to the Guy in the Elevator </a:t>
            </a:r>
            <a:r>
              <a:rPr lang="en-US" sz="3200" dirty="0" smtClean="0">
                <a:latin typeface="Times New Roman" pitchFamily="18" charset="0"/>
                <a:cs typeface="Times New Roman" pitchFamily="18" charset="0"/>
              </a:rPr>
              <a:t>(Kim Young-ha)</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in </a:t>
            </a:r>
            <a:r>
              <a:rPr lang="en-US" sz="3200" b="1" dirty="0" smtClean="0">
                <a:latin typeface="Times New Roman" pitchFamily="18" charset="0"/>
                <a:cs typeface="Times New Roman" pitchFamily="18" charset="0"/>
              </a:rPr>
              <a:t>Photo Shop Murder</a:t>
            </a:r>
          </a:p>
          <a:p>
            <a:r>
              <a:rPr lang="en-US" sz="3200" b="1" dirty="0" smtClean="0">
                <a:latin typeface="Times New Roman" pitchFamily="18" charset="0"/>
                <a:cs typeface="Times New Roman" pitchFamily="18" charset="0"/>
              </a:rPr>
              <a:t> No One Writes Back </a:t>
            </a:r>
            <a:r>
              <a:rPr lang="en-US" sz="3200" dirty="0" smtClean="0">
                <a:latin typeface="Times New Roman" pitchFamily="18" charset="0"/>
                <a:cs typeface="Times New Roman" pitchFamily="18" charset="0"/>
              </a:rPr>
              <a:t>(Jang </a:t>
            </a:r>
            <a:r>
              <a:rPr lang="en-US" sz="3200" dirty="0" err="1" smtClean="0">
                <a:latin typeface="Times New Roman" pitchFamily="18" charset="0"/>
                <a:cs typeface="Times New Roman" pitchFamily="18" charset="0"/>
              </a:rPr>
              <a:t>Eun-jin</a:t>
            </a:r>
            <a:r>
              <a:rPr lang="en-US" sz="3200" dirty="0" smtClean="0">
                <a:latin typeface="Times New Roman" pitchFamily="18" charset="0"/>
                <a:cs typeface="Times New Roman" pitchFamily="18" charset="0"/>
              </a:rPr>
              <a:t>)</a:t>
            </a:r>
          </a:p>
          <a:p>
            <a:r>
              <a:rPr lang="en-US" sz="3200" dirty="0" smtClean="0">
                <a:latin typeface="Times New Roman" pitchFamily="18" charset="0"/>
                <a:cs typeface="Times New Roman" pitchFamily="18" charset="0"/>
              </a:rPr>
              <a:t> Most of the authors I will note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at the end of this presentation</a:t>
            </a:r>
            <a:endParaRPr lang="en-US"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Autofit/>
          </a:bodyPr>
          <a:lstStyle/>
          <a:p>
            <a:pPr eaLnBrk="1" hangingPunct="1"/>
            <a:r>
              <a:rPr lang="en-US" altLang="ko-KR" b="1" i="1" dirty="0" err="1">
                <a:solidFill>
                  <a:srgbClr val="FFFFFF"/>
                </a:solidFill>
                <a:latin typeface="Times New Roman" pitchFamily="18" charset="0"/>
                <a:cs typeface="Times New Roman" pitchFamily="18" charset="0"/>
              </a:rPr>
              <a:t>Yoryu</a:t>
            </a:r>
            <a:r>
              <a:rPr lang="en-US" altLang="ko-KR" b="1" i="1" dirty="0">
                <a:solidFill>
                  <a:srgbClr val="FFFFFF"/>
                </a:solidFill>
                <a:latin typeface="Times New Roman" pitchFamily="18" charset="0"/>
                <a:cs typeface="Times New Roman" pitchFamily="18" charset="0"/>
              </a:rPr>
              <a:t> </a:t>
            </a:r>
            <a:r>
              <a:rPr lang="en-US" altLang="ko-KR" b="1" i="1" dirty="0" err="1">
                <a:solidFill>
                  <a:srgbClr val="FFFFFF"/>
                </a:solidFill>
                <a:latin typeface="Times New Roman" pitchFamily="18" charset="0"/>
                <a:cs typeface="Times New Roman" pitchFamily="18" charset="0"/>
              </a:rPr>
              <a:t>Chakga</a:t>
            </a:r>
            <a:r>
              <a:rPr lang="en-US" altLang="ko-KR" b="1" dirty="0">
                <a:solidFill>
                  <a:srgbClr val="FFFFFF"/>
                </a:solidFill>
                <a:latin typeface="Times New Roman" pitchFamily="18" charset="0"/>
                <a:cs typeface="Times New Roman" pitchFamily="18" charset="0"/>
              </a:rPr>
              <a:t>: The Changing Status of Women Writers</a:t>
            </a:r>
            <a:endParaRPr lang="ko-KR" altLang="en-US" b="1" dirty="0">
              <a:solidFill>
                <a:srgbClr val="FFFFFF"/>
              </a:solidFill>
              <a:latin typeface="Times New Roman" pitchFamily="18" charset="0"/>
              <a:cs typeface="Times New Roman" pitchFamily="18" charset="0"/>
            </a:endParaRPr>
          </a:p>
        </p:txBody>
      </p:sp>
      <p:sp>
        <p:nvSpPr>
          <p:cNvPr id="27651" name="Rectangle 3"/>
          <p:cNvSpPr>
            <a:spLocks noGrp="1" noChangeArrowheads="1"/>
          </p:cNvSpPr>
          <p:nvPr>
            <p:ph idx="1"/>
          </p:nvPr>
        </p:nvSpPr>
        <p:spPr>
          <a:xfrm>
            <a:off x="457200" y="2575445"/>
            <a:ext cx="8229600" cy="4525963"/>
          </a:xfrm>
        </p:spPr>
        <p:txBody>
          <a:bodyPr/>
          <a:lstStyle/>
          <a:p>
            <a:pPr eaLnBrk="1" hangingPunct="1"/>
            <a:r>
              <a:rPr lang="en-US" altLang="ko-KR" sz="3200" dirty="0" smtClean="0">
                <a:latin typeface="Times New Roman" pitchFamily="18" charset="0"/>
                <a:cs typeface="Times New Roman" pitchFamily="18" charset="0"/>
              </a:rPr>
              <a:t> A </a:t>
            </a:r>
            <a:r>
              <a:rPr lang="en-US" altLang="ko-KR" sz="3200" dirty="0">
                <a:latin typeface="Times New Roman" pitchFamily="18" charset="0"/>
                <a:cs typeface="Times New Roman" pitchFamily="18" charset="0"/>
              </a:rPr>
              <a:t>Genre unto Themselves:</a:t>
            </a:r>
          </a:p>
          <a:p>
            <a:pPr eaLnBrk="1" hangingPunct="1">
              <a:buFontTx/>
              <a:buNone/>
            </a:pPr>
            <a:r>
              <a:rPr lang="en-US" altLang="ko-KR" dirty="0">
                <a:latin typeface="Times New Roman" pitchFamily="18" charset="0"/>
                <a:cs typeface="Times New Roman" pitchFamily="18" charset="0"/>
              </a:rPr>
              <a:t>	</a:t>
            </a:r>
            <a:r>
              <a:rPr lang="en-US" altLang="ko-KR" dirty="0" smtClean="0">
                <a:latin typeface="Times New Roman" pitchFamily="18" charset="0"/>
                <a:cs typeface="Times New Roman" pitchFamily="18" charset="0"/>
              </a:rPr>
              <a:t>    </a:t>
            </a:r>
            <a:r>
              <a:rPr lang="en-US" altLang="ko-KR" sz="2800" dirty="0" smtClean="0">
                <a:latin typeface="Times New Roman" pitchFamily="18" charset="0"/>
                <a:cs typeface="Times New Roman" pitchFamily="18" charset="0"/>
              </a:rPr>
              <a:t>Women </a:t>
            </a:r>
            <a:r>
              <a:rPr lang="en-US" altLang="ko-KR" sz="2800" dirty="0">
                <a:latin typeface="Times New Roman" pitchFamily="18" charset="0"/>
                <a:cs typeface="Times New Roman" pitchFamily="18" charset="0"/>
              </a:rPr>
              <a:t>Writers and </a:t>
            </a:r>
            <a:r>
              <a:rPr lang="en-US" altLang="ko-KR" sz="2800" dirty="0" smtClean="0">
                <a:latin typeface="Times New Roman" pitchFamily="18" charset="0"/>
                <a:cs typeface="Times New Roman" pitchFamily="18" charset="0"/>
              </a:rPr>
              <a:t>Segregation</a:t>
            </a:r>
            <a:endParaRPr lang="en-US" altLang="ko-KR" dirty="0" smtClean="0">
              <a:latin typeface="Times New Roman" pitchFamily="18" charset="0"/>
              <a:cs typeface="Times New Roman" pitchFamily="18" charset="0"/>
            </a:endParaRPr>
          </a:p>
          <a:p>
            <a:pPr eaLnBrk="1" hangingPunct="1"/>
            <a:r>
              <a:rPr lang="en-US" altLang="ko-KR" sz="3200" dirty="0" smtClean="0">
                <a:latin typeface="Times New Roman" pitchFamily="18" charset="0"/>
                <a:cs typeface="Times New Roman" pitchFamily="18" charset="0"/>
              </a:rPr>
              <a:t> Turn </a:t>
            </a:r>
            <a:r>
              <a:rPr lang="en-US" altLang="ko-KR" sz="3200" dirty="0">
                <a:latin typeface="Times New Roman" pitchFamily="18" charset="0"/>
                <a:cs typeface="Times New Roman" pitchFamily="18" charset="0"/>
              </a:rPr>
              <a:t>of the Century: </a:t>
            </a:r>
          </a:p>
          <a:p>
            <a:pPr lvl="1" eaLnBrk="1" hangingPunct="1">
              <a:buFontTx/>
              <a:buNone/>
            </a:pPr>
            <a:r>
              <a:rPr lang="en-US" altLang="ko-KR" dirty="0">
                <a:latin typeface="Times New Roman" pitchFamily="18" charset="0"/>
                <a:cs typeface="Times New Roman" pitchFamily="18" charset="0"/>
              </a:rPr>
              <a:t>	  </a:t>
            </a:r>
            <a:r>
              <a:rPr lang="en-US" altLang="ko-KR" sz="2800" dirty="0">
                <a:latin typeface="Times New Roman" pitchFamily="18" charset="0"/>
                <a:cs typeface="Times New Roman" pitchFamily="18" charset="0"/>
              </a:rPr>
              <a:t>Women Writers as the Dominant </a:t>
            </a:r>
            <a:r>
              <a:rPr lang="en-US" altLang="ko-KR" sz="2800" dirty="0" smtClean="0">
                <a:latin typeface="Times New Roman" pitchFamily="18" charset="0"/>
                <a:cs typeface="Times New Roman" pitchFamily="18" charset="0"/>
              </a:rPr>
              <a:t/>
            </a:r>
            <a:br>
              <a:rPr lang="en-US" altLang="ko-KR" sz="2800" dirty="0" smtClean="0">
                <a:latin typeface="Times New Roman" pitchFamily="18" charset="0"/>
                <a:cs typeface="Times New Roman" pitchFamily="18" charset="0"/>
              </a:rPr>
            </a:br>
            <a:r>
              <a:rPr lang="en-US" altLang="ko-KR" sz="2800" dirty="0" smtClean="0">
                <a:latin typeface="Times New Roman" pitchFamily="18" charset="0"/>
                <a:cs typeface="Times New Roman" pitchFamily="18" charset="0"/>
              </a:rPr>
              <a:t>  Force </a:t>
            </a:r>
            <a:r>
              <a:rPr lang="en-US" altLang="ko-KR" sz="2800" dirty="0">
                <a:latin typeface="Times New Roman" pitchFamily="18" charset="0"/>
                <a:cs typeface="Times New Roman" pitchFamily="18" charset="0"/>
              </a:rPr>
              <a:t>in Korean Literature</a:t>
            </a:r>
          </a:p>
          <a:p>
            <a:pPr eaLnBrk="1" hangingPunct="1"/>
            <a:endParaRPr lang="ko-KR" altLang="en-US" dirty="0">
              <a:cs typeface="굴림" pitchFamily="-84" charset="-127"/>
            </a:endParaRPr>
          </a:p>
        </p:txBody>
      </p:sp>
      <p:sp>
        <p:nvSpPr>
          <p:cNvPr id="4" name="Slide Number Placeholder 3"/>
          <p:cNvSpPr>
            <a:spLocks noGrp="1"/>
          </p:cNvSpPr>
          <p:nvPr>
            <p:ph type="sldNum" sz="quarter" idx="12"/>
          </p:nvPr>
        </p:nvSpPr>
        <p:spPr/>
        <p:txBody>
          <a:bodyPr/>
          <a:lstStyle/>
          <a:p>
            <a:fld id="{26D89A48-932D-6740-A2FB-82F58176C2CF}" type="slidenum">
              <a:rPr lang="en-US" smtClean="0"/>
              <a:pPr/>
              <a:t>55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dissolve">
                                      <p:cBhvr>
                                        <p:cTn id="7" dur="5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dissolve">
                                      <p:cBhvr>
                                        <p:cTn id="12" dur="500"/>
                                        <p:tgtEl>
                                          <p:spTgt spid="276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dissolve">
                                      <p:cBhvr>
                                        <p:cTn id="17" dur="500"/>
                                        <p:tgtEl>
                                          <p:spTgt spid="27651">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7651">
                                            <p:txEl>
                                              <p:pRg st="3" end="3"/>
                                            </p:txEl>
                                          </p:spTgt>
                                        </p:tgtEl>
                                        <p:attrNameLst>
                                          <p:attrName>style.visibility</p:attrName>
                                        </p:attrNameLst>
                                      </p:cBhvr>
                                      <p:to>
                                        <p:strVal val="visible"/>
                                      </p:to>
                                    </p:set>
                                    <p:animEffect transition="in" filter="dissolve">
                                      <p:cBhvr>
                                        <p:cTn id="20" dur="500"/>
                                        <p:tgtEl>
                                          <p:spTgt spid="276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Times New Roman" pitchFamily="18" charset="0"/>
                <a:cs typeface="Times New Roman" pitchFamily="18" charset="0"/>
              </a:rPr>
              <a:t>Kim Young-ha: Bio</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3200" dirty="0" smtClean="0">
                <a:latin typeface="Times New Roman" pitchFamily="18" charset="0"/>
                <a:cs typeface="Times New Roman" pitchFamily="18" charset="0"/>
              </a:rPr>
              <a:t>Lived near the 38</a:t>
            </a:r>
            <a:r>
              <a:rPr lang="en-US" sz="3200" baseline="30000" dirty="0" smtClean="0">
                <a:latin typeface="Times New Roman" pitchFamily="18" charset="0"/>
                <a:cs typeface="Times New Roman" pitchFamily="18" charset="0"/>
              </a:rPr>
              <a:t>th</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Gas poisoning as a youth</a:t>
            </a:r>
          </a:p>
          <a:p>
            <a:r>
              <a:rPr lang="en-US" sz="3200" dirty="0" smtClean="0">
                <a:latin typeface="Times New Roman" pitchFamily="18" charset="0"/>
                <a:cs typeface="Times New Roman" pitchFamily="18" charset="0"/>
              </a:rPr>
              <a:t> Army detective</a:t>
            </a:r>
          </a:p>
          <a:p>
            <a:r>
              <a:rPr lang="en-US" sz="3200" dirty="0" smtClean="0">
                <a:latin typeface="Times New Roman" pitchFamily="18" charset="0"/>
                <a:cs typeface="Times New Roman" pitchFamily="18" charset="0"/>
              </a:rPr>
              <a:t> “Be an Artist Now” on TED</a:t>
            </a:r>
            <a:endParaRPr lang="en-US" sz="32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Times New Roman" pitchFamily="18" charset="0"/>
                <a:cs typeface="Times New Roman" pitchFamily="18" charset="0"/>
              </a:rPr>
              <a:t>Kim Young-Ha: “Elevator</a:t>
            </a:r>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1"/>
            <a:ext cx="8229600" cy="3484983"/>
          </a:xfrm>
        </p:spPr>
        <p:txBody>
          <a:bodyPr>
            <a:normAutofit/>
          </a:bodyPr>
          <a:lstStyle/>
          <a:p>
            <a:r>
              <a:rPr lang="en-US" sz="3200" dirty="0" smtClean="0">
                <a:latin typeface="Times New Roman" pitchFamily="18" charset="0"/>
                <a:cs typeface="Times New Roman" pitchFamily="18" charset="0"/>
              </a:rPr>
              <a:t> A day gone wrong</a:t>
            </a:r>
          </a:p>
          <a:p>
            <a:r>
              <a:rPr lang="en-US" sz="3200" dirty="0" smtClean="0">
                <a:latin typeface="Times New Roman" pitchFamily="18" charset="0"/>
                <a:cs typeface="Times New Roman" pitchFamily="18" charset="0"/>
              </a:rPr>
              <a:t> Absurd</a:t>
            </a:r>
          </a:p>
          <a:p>
            <a:r>
              <a:rPr lang="en-US" sz="3200" dirty="0" smtClean="0">
                <a:latin typeface="Times New Roman" pitchFamily="18" charset="0"/>
                <a:cs typeface="Times New Roman" pitchFamily="18" charset="0"/>
              </a:rPr>
              <a:t> NO social relationships</a:t>
            </a:r>
          </a:p>
          <a:p>
            <a:r>
              <a:rPr lang="en-US" sz="3200" dirty="0" smtClean="0">
                <a:latin typeface="Times New Roman" pitchFamily="18" charset="0"/>
                <a:cs typeface="Times New Roman" pitchFamily="18" charset="0"/>
              </a:rPr>
              <a:t> Funny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noAutofit/>
          </a:bodyPr>
          <a:lstStyle/>
          <a:p>
            <a:r>
              <a:rPr lang="en-US" b="1" dirty="0" smtClean="0">
                <a:solidFill>
                  <a:srgbClr val="FFFFFF"/>
                </a:solidFill>
                <a:latin typeface="Times New Roman" pitchFamily="18" charset="0"/>
                <a:cs typeface="Times New Roman" pitchFamily="18" charset="0"/>
              </a:rPr>
              <a:t>Post-Modern - Just now beginning to be translated</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3200" dirty="0" smtClean="0">
                <a:latin typeface="Times New Roman" pitchFamily="18" charset="0"/>
                <a:cs typeface="Times New Roman" pitchFamily="18" charset="0"/>
              </a:rPr>
              <a:t> Pak Min-</a:t>
            </a:r>
            <a:r>
              <a:rPr lang="en-US" sz="3200" dirty="0" err="1" smtClean="0">
                <a:latin typeface="Times New Roman" pitchFamily="18" charset="0"/>
                <a:cs typeface="Times New Roman" pitchFamily="18" charset="0"/>
              </a:rPr>
              <a:t>gyu</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Jung Young-moon</a:t>
            </a:r>
          </a:p>
          <a:p>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Ch’oe</a:t>
            </a:r>
            <a:r>
              <a:rPr lang="en-US" sz="3200" dirty="0" smtClean="0">
                <a:latin typeface="Times New Roman" pitchFamily="18" charset="0"/>
                <a:cs typeface="Times New Roman" pitchFamily="18" charset="0"/>
              </a:rPr>
              <a:t> In-ho </a:t>
            </a:r>
            <a:endParaRPr lang="en-US" sz="32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6D89A48-932D-6740-A2FB-82F58176C2CF}" type="slidenum">
              <a:rPr lang="en-US" smtClean="0"/>
              <a:pPr/>
              <a:t>58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lumMod val="95000"/>
                  </a:schemeClr>
                </a:solidFill>
                <a:latin typeface="Times New Roman"/>
                <a:cs typeface="Times New Roman"/>
              </a:rPr>
              <a:t>Park Min-</a:t>
            </a:r>
            <a:r>
              <a:rPr lang="en-US" b="1" dirty="0" err="1" smtClean="0">
                <a:solidFill>
                  <a:schemeClr val="tx1">
                    <a:lumMod val="95000"/>
                  </a:schemeClr>
                </a:solidFill>
                <a:latin typeface="Times New Roman"/>
                <a:cs typeface="Times New Roman"/>
              </a:rPr>
              <a:t>gyu</a:t>
            </a:r>
            <a:endParaRPr lang="en-US" b="1" dirty="0">
              <a:solidFill>
                <a:schemeClr val="tx1">
                  <a:lumMod val="95000"/>
                </a:schemeClr>
              </a:solidFill>
              <a:latin typeface="Times New Roman"/>
              <a:cs typeface="Times New Roman"/>
            </a:endParaRPr>
          </a:p>
        </p:txBody>
      </p:sp>
      <p:sp>
        <p:nvSpPr>
          <p:cNvPr id="8" name="Content Placeholder 2"/>
          <p:cNvSpPr>
            <a:spLocks noGrp="1"/>
          </p:cNvSpPr>
          <p:nvPr>
            <p:ph idx="1"/>
          </p:nvPr>
        </p:nvSpPr>
        <p:spPr>
          <a:xfrm>
            <a:off x="457200" y="1600201"/>
            <a:ext cx="8229600" cy="1756791"/>
          </a:xfrm>
        </p:spPr>
        <p:txBody>
          <a:bodyPr>
            <a:normAutofit/>
          </a:bodyPr>
          <a:lstStyle/>
          <a:p>
            <a:r>
              <a:rPr lang="en-US" sz="3200" i="1" dirty="0" smtClean="0"/>
              <a:t> </a:t>
            </a:r>
            <a:r>
              <a:rPr lang="en-US" sz="3200" dirty="0" smtClean="0">
                <a:latin typeface="Times New Roman" pitchFamily="18" charset="0"/>
                <a:cs typeface="Times New Roman" pitchFamily="18" charset="0"/>
              </a:rPr>
              <a:t>Funny</a:t>
            </a:r>
          </a:p>
          <a:p>
            <a:r>
              <a:rPr lang="en-US" sz="3200" dirty="0" smtClean="0">
                <a:latin typeface="Times New Roman" pitchFamily="18" charset="0"/>
                <a:cs typeface="Times New Roman" pitchFamily="18" charset="0"/>
              </a:rPr>
              <a:t> Attacks “modernism”</a:t>
            </a:r>
          </a:p>
        </p:txBody>
      </p:sp>
      <p:sp>
        <p:nvSpPr>
          <p:cNvPr id="4" name="Slide Number Placeholder 3"/>
          <p:cNvSpPr>
            <a:spLocks noGrp="1"/>
          </p:cNvSpPr>
          <p:nvPr>
            <p:ph type="sldNum" sz="quarter" idx="12"/>
          </p:nvPr>
        </p:nvSpPr>
        <p:spPr/>
        <p:txBody>
          <a:bodyPr/>
          <a:lstStyle/>
          <a:p>
            <a:fld id="{26D89A48-932D-6740-A2FB-82F58176C2CF}" type="slidenum">
              <a:rPr lang="en-US" smtClean="0"/>
              <a:pPr/>
              <a:t>59</a:t>
            </a:fld>
            <a:endParaRPr lang="en-US"/>
          </a:p>
        </p:txBody>
      </p:sp>
    </p:spTree>
    <p:extLst>
      <p:ext uri="{BB962C8B-B14F-4D97-AF65-F5344CB8AC3E}">
        <p14:creationId xmlns:p14="http://schemas.microsoft.com/office/powerpoint/2010/main" val="3366587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FFFF"/>
                </a:solidFill>
                <a:latin typeface="Times New Roman" pitchFamily="18" charset="0"/>
                <a:cs typeface="Times New Roman" pitchFamily="18" charset="0"/>
              </a:rPr>
              <a:t>Influences</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3200" dirty="0" smtClean="0">
                <a:latin typeface="Times New Roman" pitchFamily="18" charset="0"/>
                <a:cs typeface="Times New Roman" pitchFamily="18" charset="0"/>
              </a:rPr>
              <a:t> Shamanism</a:t>
            </a:r>
          </a:p>
          <a:p>
            <a:r>
              <a:rPr lang="en-US" sz="3200" dirty="0" smtClean="0">
                <a:latin typeface="Times New Roman" pitchFamily="18" charset="0"/>
                <a:cs typeface="Times New Roman" pitchFamily="18" charset="0"/>
              </a:rPr>
              <a:t> Buddhism</a:t>
            </a:r>
          </a:p>
          <a:p>
            <a:r>
              <a:rPr lang="en-US" sz="3200" dirty="0" smtClean="0">
                <a:latin typeface="Times New Roman" pitchFamily="18" charset="0"/>
                <a:cs typeface="Times New Roman" pitchFamily="18" charset="0"/>
              </a:rPr>
              <a:t> Confucianism</a:t>
            </a:r>
          </a:p>
          <a:p>
            <a:r>
              <a:rPr lang="en-US" sz="3200" dirty="0" smtClean="0">
                <a:latin typeface="Times New Roman" pitchFamily="18" charset="0"/>
                <a:cs typeface="Times New Roman" pitchFamily="18" charset="0"/>
              </a:rPr>
              <a:t> Taoism</a:t>
            </a:r>
          </a:p>
          <a:p>
            <a:r>
              <a:rPr lang="en-US" sz="3200" dirty="0" smtClean="0">
                <a:latin typeface="Times New Roman" pitchFamily="18" charset="0"/>
                <a:cs typeface="Times New Roman" pitchFamily="18" charset="0"/>
              </a:rPr>
              <a:t> Christianity (but way later)</a:t>
            </a:r>
          </a:p>
          <a:p>
            <a:pPr>
              <a:buNone/>
            </a:pPr>
            <a:endParaRPr lang="en-US" dirty="0"/>
          </a:p>
        </p:txBody>
      </p:sp>
      <p:sp>
        <p:nvSpPr>
          <p:cNvPr id="4" name="Slide Number Placeholder 3"/>
          <p:cNvSpPr>
            <a:spLocks noGrp="1"/>
          </p:cNvSpPr>
          <p:nvPr>
            <p:ph type="sldNum" sz="quarter" idx="12"/>
          </p:nvPr>
        </p:nvSpPr>
        <p:spPr/>
        <p:txBody>
          <a:bodyPr/>
          <a:lstStyle/>
          <a:p>
            <a:fld id="{26D89A48-932D-6740-A2FB-82F58176C2CF}" type="slidenum">
              <a:rPr lang="en-US" smtClean="0"/>
              <a:pPr/>
              <a:t>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Times New Roman" pitchFamily="18" charset="0"/>
                <a:cs typeface="Times New Roman" pitchFamily="18" charset="0"/>
              </a:rPr>
              <a:t>The Future</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a:xfrm>
            <a:off x="498474" y="1988840"/>
            <a:ext cx="7556313" cy="5410200"/>
          </a:xfrm>
        </p:spPr>
        <p:txBody>
          <a:bodyPr>
            <a:normAutofit fontScale="55000" lnSpcReduction="20000"/>
          </a:bodyPr>
          <a:lstStyle/>
          <a:p>
            <a:r>
              <a:rPr lang="en-US" altLang="ko-KR" sz="3200" dirty="0" smtClean="0">
                <a:latin typeface="Times New Roman" pitchFamily="18" charset="0"/>
                <a:cs typeface="Times New Roman" pitchFamily="18" charset="0"/>
              </a:rPr>
              <a:t> Revisiting Language and Ethnicity</a:t>
            </a:r>
          </a:p>
          <a:p>
            <a:pPr lvl="2"/>
            <a:r>
              <a:rPr lang="en-US" altLang="ko-KR" sz="2800" dirty="0" smtClean="0">
                <a:latin typeface="Times New Roman" pitchFamily="18" charset="0"/>
                <a:cs typeface="Times New Roman" pitchFamily="18" charset="0"/>
              </a:rPr>
              <a:t>Koreans in English</a:t>
            </a:r>
          </a:p>
          <a:p>
            <a:pPr lvl="2"/>
            <a:r>
              <a:rPr lang="en-US" altLang="ko-KR" sz="2800" dirty="0" smtClean="0">
                <a:latin typeface="Times New Roman" pitchFamily="18" charset="0"/>
                <a:cs typeface="Times New Roman" pitchFamily="18" charset="0"/>
              </a:rPr>
              <a:t>Others in Korean</a:t>
            </a:r>
            <a:endParaRPr lang="ko-KR" altLang="en-US" sz="2800" dirty="0" smtClean="0">
              <a:latin typeface="Times New Roman" pitchFamily="18" charset="0"/>
              <a:cs typeface="Times New Roman" pitchFamily="18" charset="0"/>
            </a:endParaRPr>
          </a:p>
          <a:p>
            <a:pPr lvl="2">
              <a:buNone/>
            </a:pPr>
            <a:endParaRPr lang="en-US" altLang="ko-KR" dirty="0" smtClean="0">
              <a:cs typeface="굴림" pitchFamily="-84" charset="-127"/>
            </a:endParaRPr>
          </a:p>
          <a:p>
            <a:r>
              <a:rPr lang="en-US" altLang="ko-KR" sz="3200" dirty="0" smtClean="0">
                <a:latin typeface="Times New Roman" pitchFamily="18" charset="0"/>
                <a:cs typeface="Times New Roman" pitchFamily="18" charset="0"/>
              </a:rPr>
              <a:t> Internationalization</a:t>
            </a:r>
          </a:p>
          <a:p>
            <a:pPr lvl="2"/>
            <a:r>
              <a:rPr lang="en-US" altLang="ko-KR" sz="3027" dirty="0" smtClean="0">
                <a:latin typeface="Times New Roman" pitchFamily="18" charset="0"/>
                <a:cs typeface="Times New Roman" pitchFamily="18" charset="0"/>
              </a:rPr>
              <a:t>Nobel Prize</a:t>
            </a:r>
          </a:p>
          <a:p>
            <a:pPr lvl="2"/>
            <a:r>
              <a:rPr lang="en-US" altLang="ko-KR" sz="3027" dirty="0" smtClean="0">
                <a:latin typeface="Times New Roman" pitchFamily="18" charset="0"/>
                <a:cs typeface="Times New Roman" pitchFamily="18" charset="0"/>
              </a:rPr>
              <a:t>Shin Kyung-</a:t>
            </a:r>
            <a:r>
              <a:rPr lang="en-US" altLang="ko-KR" sz="3027" dirty="0" err="1" smtClean="0">
                <a:latin typeface="Times New Roman" pitchFamily="18" charset="0"/>
                <a:cs typeface="Times New Roman" pitchFamily="18" charset="0"/>
              </a:rPr>
              <a:t>sook</a:t>
            </a:r>
            <a:endParaRPr lang="en-US" altLang="ko-KR" sz="3027" dirty="0" smtClean="0">
              <a:latin typeface="Times New Roman" pitchFamily="18" charset="0"/>
              <a:cs typeface="Times New Roman" pitchFamily="18" charset="0"/>
            </a:endParaRPr>
          </a:p>
          <a:p>
            <a:pPr lvl="2"/>
            <a:r>
              <a:rPr lang="en-US" altLang="ko-KR" sz="3027" dirty="0" smtClean="0">
                <a:latin typeface="Times New Roman" pitchFamily="18" charset="0"/>
                <a:cs typeface="Times New Roman" pitchFamily="18" charset="0"/>
              </a:rPr>
              <a:t>Tension with “national” literature</a:t>
            </a:r>
          </a:p>
          <a:p>
            <a:r>
              <a:rPr lang="en-US" altLang="ko-KR" sz="3200" dirty="0" smtClean="0">
                <a:latin typeface="Times New Roman" pitchFamily="18" charset="0"/>
                <a:cs typeface="Times New Roman" pitchFamily="18" charset="0"/>
              </a:rPr>
              <a:t> Nationalism in Literary Production</a:t>
            </a:r>
          </a:p>
          <a:p>
            <a:r>
              <a:rPr lang="en-US" altLang="ko-KR" sz="3200" dirty="0" smtClean="0">
                <a:latin typeface="Times New Roman" pitchFamily="18" charset="0"/>
                <a:cs typeface="Times New Roman" pitchFamily="18" charset="0"/>
              </a:rPr>
              <a:t> Writers Unbound</a:t>
            </a:r>
          </a:p>
          <a:p>
            <a:pPr lvl="1"/>
            <a:r>
              <a:rPr lang="en-US" altLang="ko-KR" sz="2800" dirty="0" smtClean="0">
                <a:latin typeface="Times New Roman" pitchFamily="18" charset="0"/>
                <a:cs typeface="Times New Roman" pitchFamily="18" charset="0"/>
              </a:rPr>
              <a:t> Kim Young-ha</a:t>
            </a:r>
          </a:p>
          <a:p>
            <a:pPr lvl="1"/>
            <a:r>
              <a:rPr lang="en-US" altLang="ko-KR" sz="2800" dirty="0" smtClean="0">
                <a:latin typeface="Times New Roman" pitchFamily="18" charset="0"/>
                <a:cs typeface="Times New Roman" pitchFamily="18" charset="0"/>
              </a:rPr>
              <a:t> Kim In-</a:t>
            </a:r>
            <a:r>
              <a:rPr lang="en-US" altLang="ko-KR" sz="2800" dirty="0" err="1" smtClean="0">
                <a:latin typeface="Times New Roman" pitchFamily="18" charset="0"/>
                <a:cs typeface="Times New Roman" pitchFamily="18" charset="0"/>
              </a:rPr>
              <a:t>sook</a:t>
            </a:r>
            <a:endParaRPr lang="en-US" altLang="ko-KR" sz="2800" dirty="0" smtClean="0">
              <a:latin typeface="Times New Roman" pitchFamily="18" charset="0"/>
              <a:cs typeface="Times New Roman" pitchFamily="18" charset="0"/>
            </a:endParaRPr>
          </a:p>
          <a:p>
            <a:pPr lvl="1"/>
            <a:r>
              <a:rPr lang="en-US" altLang="ko-KR" sz="2800" dirty="0" smtClean="0">
                <a:latin typeface="Times New Roman" pitchFamily="18" charset="0"/>
                <a:cs typeface="Times New Roman" pitchFamily="18" charset="0"/>
              </a:rPr>
              <a:t> Park Sang-</a:t>
            </a:r>
            <a:r>
              <a:rPr lang="en-US" altLang="ko-KR" sz="2800" dirty="0" err="1" smtClean="0">
                <a:latin typeface="Times New Roman" pitchFamily="18" charset="0"/>
                <a:cs typeface="Times New Roman" pitchFamily="18" charset="0"/>
              </a:rPr>
              <a:t>ryoong</a:t>
            </a:r>
            <a:endParaRPr lang="en-US" altLang="ko-KR" sz="2800" dirty="0" smtClean="0">
              <a:latin typeface="Times New Roman" pitchFamily="18" charset="0"/>
              <a:cs typeface="Times New Roman" pitchFamily="18" charset="0"/>
            </a:endParaRPr>
          </a:p>
          <a:p>
            <a:pPr lvl="2"/>
            <a:endParaRPr lang="ko-KR" altLang="en-US" sz="3027" dirty="0" smtClean="0">
              <a:latin typeface="Times New Roman" pitchFamily="18" charset="0"/>
              <a:cs typeface="Times New Roman" pitchFamily="18" charset="0"/>
            </a:endParaRPr>
          </a:p>
          <a:p>
            <a:pPr lvl="2">
              <a:buNone/>
            </a:pPr>
            <a:endParaRPr lang="ko-KR" altLang="en-US" dirty="0" smtClean="0">
              <a:cs typeface="굴림" pitchFamily="-84" charset="-127"/>
            </a:endParaRPr>
          </a:p>
          <a:p>
            <a:endParaRPr lang="en-US" dirty="0"/>
          </a:p>
        </p:txBody>
      </p:sp>
      <p:sp>
        <p:nvSpPr>
          <p:cNvPr id="4" name="Slide Number Placeholder 3"/>
          <p:cNvSpPr>
            <a:spLocks noGrp="1"/>
          </p:cNvSpPr>
          <p:nvPr>
            <p:ph type="sldNum" sz="quarter" idx="12"/>
          </p:nvPr>
        </p:nvSpPr>
        <p:spPr/>
        <p:txBody>
          <a:bodyPr/>
          <a:lstStyle/>
          <a:p>
            <a:fld id="{26D89A48-932D-6740-A2FB-82F58176C2CF}" type="slidenum">
              <a:rPr lang="en-US" smtClean="0"/>
              <a:pPr/>
              <a:t>60</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500"/>
                                        <p:tgtEl>
                                          <p:spTgt spid="3">
                                            <p:txEl>
                                              <p:pRg st="10" end="1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fade">
                                      <p:cBhvr>
                                        <p:cTn id="43" dur="500"/>
                                        <p:tgtEl>
                                          <p:spTgt spid="3">
                                            <p:txEl>
                                              <p:pRg st="11" end="11"/>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animEffect transition="in" filter="fade">
                                      <p:cBhvr>
                                        <p:cTn id="46"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Times New Roman"/>
                <a:cs typeface="Times New Roman"/>
              </a:rPr>
              <a:t>Problems</a:t>
            </a:r>
            <a:endParaRPr lang="en-US" b="1" dirty="0">
              <a:solidFill>
                <a:schemeClr val="tx1"/>
              </a:solidFill>
              <a:latin typeface="Times New Roman"/>
              <a:cs typeface="Times New Roman"/>
            </a:endParaRPr>
          </a:p>
        </p:txBody>
      </p:sp>
      <p:sp>
        <p:nvSpPr>
          <p:cNvPr id="3" name="Content Placeholder 2"/>
          <p:cNvSpPr>
            <a:spLocks noGrp="1"/>
          </p:cNvSpPr>
          <p:nvPr>
            <p:ph idx="1"/>
          </p:nvPr>
        </p:nvSpPr>
        <p:spPr/>
        <p:txBody>
          <a:bodyPr>
            <a:normAutofit fontScale="85000" lnSpcReduction="20000"/>
          </a:bodyPr>
          <a:lstStyle/>
          <a:p>
            <a:r>
              <a:rPr lang="en-US" sz="3200" dirty="0" smtClean="0">
                <a:latin typeface="Times New Roman"/>
                <a:cs typeface="Times New Roman"/>
              </a:rPr>
              <a:t> Genre</a:t>
            </a:r>
          </a:p>
          <a:p>
            <a:r>
              <a:rPr lang="en-US" sz="3200" dirty="0" smtClean="0">
                <a:latin typeface="Times New Roman"/>
                <a:cs typeface="Times New Roman"/>
              </a:rPr>
              <a:t> Becoming an author</a:t>
            </a:r>
          </a:p>
          <a:p>
            <a:r>
              <a:rPr lang="en-US" sz="3200" dirty="0" smtClean="0">
                <a:latin typeface="Times New Roman"/>
                <a:cs typeface="Times New Roman"/>
              </a:rPr>
              <a:t> Gatekeeping</a:t>
            </a:r>
          </a:p>
          <a:p>
            <a:r>
              <a:rPr lang="en-US" sz="3200" dirty="0" smtClean="0">
                <a:latin typeface="Times New Roman"/>
                <a:cs typeface="Times New Roman"/>
              </a:rPr>
              <a:t> Agents</a:t>
            </a:r>
          </a:p>
          <a:p>
            <a:r>
              <a:rPr lang="en-US" sz="3200" dirty="0" smtClean="0">
                <a:latin typeface="Times New Roman"/>
                <a:cs typeface="Times New Roman"/>
              </a:rPr>
              <a:t> Small Publishers</a:t>
            </a:r>
          </a:p>
          <a:p>
            <a:r>
              <a:rPr lang="en-US" sz="3200" dirty="0">
                <a:latin typeface="Times New Roman"/>
                <a:cs typeface="Times New Roman"/>
              </a:rPr>
              <a:t> </a:t>
            </a:r>
            <a:r>
              <a:rPr lang="en-US" sz="3200" dirty="0" smtClean="0">
                <a:latin typeface="Times New Roman"/>
                <a:cs typeface="Times New Roman"/>
              </a:rPr>
              <a:t>Lack of Korean readers</a:t>
            </a:r>
          </a:p>
          <a:p>
            <a:r>
              <a:rPr lang="en-US" sz="3200" dirty="0" smtClean="0">
                <a:latin typeface="Times New Roman"/>
                <a:cs typeface="Times New Roman"/>
              </a:rPr>
              <a:t>Not great translations in</a:t>
            </a:r>
            <a:endParaRPr lang="en-US" sz="3200" dirty="0">
              <a:latin typeface="Times New Roman"/>
              <a:cs typeface="Times New Roman"/>
            </a:endParaRPr>
          </a:p>
        </p:txBody>
      </p:sp>
      <p:sp>
        <p:nvSpPr>
          <p:cNvPr id="4" name="Slide Number Placeholder 3"/>
          <p:cNvSpPr>
            <a:spLocks noGrp="1"/>
          </p:cNvSpPr>
          <p:nvPr>
            <p:ph type="sldNum" sz="quarter" idx="12"/>
          </p:nvPr>
        </p:nvSpPr>
        <p:spPr/>
        <p:txBody>
          <a:bodyPr/>
          <a:lstStyle/>
          <a:p>
            <a:fld id="{26D89A48-932D-6740-A2FB-82F58176C2CF}" type="slidenum">
              <a:rPr lang="en-US" smtClean="0"/>
              <a:pPr/>
              <a:t>61</a:t>
            </a:fld>
            <a:endParaRPr lang="en-US"/>
          </a:p>
        </p:txBody>
      </p:sp>
    </p:spTree>
    <p:extLst>
      <p:ext uri="{BB962C8B-B14F-4D97-AF65-F5344CB8AC3E}">
        <p14:creationId xmlns:p14="http://schemas.microsoft.com/office/powerpoint/2010/main" val="2052834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Times New Roman"/>
                <a:cs typeface="Times New Roman"/>
              </a:rPr>
              <a:t>The “</a:t>
            </a:r>
            <a:r>
              <a:rPr lang="ko-KR" altLang="en-US" b="1" dirty="0">
                <a:solidFill>
                  <a:srgbClr val="FFFFFF"/>
                </a:solidFill>
                <a:latin typeface="Times New Roman"/>
                <a:cs typeface="Times New Roman"/>
              </a:rPr>
              <a:t>빨리 빨리</a:t>
            </a:r>
            <a:r>
              <a:rPr lang="en-US" b="1" dirty="0" smtClean="0">
                <a:solidFill>
                  <a:srgbClr val="FFFFFF"/>
                </a:solidFill>
                <a:latin typeface="Times New Roman"/>
                <a:cs typeface="Times New Roman"/>
              </a:rPr>
              <a:t>” Problem?</a:t>
            </a:r>
            <a:endParaRPr lang="en-US" b="1" dirty="0">
              <a:solidFill>
                <a:srgbClr val="FFFFFF"/>
              </a:solidFill>
              <a:latin typeface="Times New Roman"/>
              <a:cs typeface="Times New Roman"/>
            </a:endParaRPr>
          </a:p>
        </p:txBody>
      </p:sp>
      <p:sp>
        <p:nvSpPr>
          <p:cNvPr id="4" name="Slide Number Placeholder 3"/>
          <p:cNvSpPr>
            <a:spLocks noGrp="1"/>
          </p:cNvSpPr>
          <p:nvPr>
            <p:ph type="sldNum" sz="quarter" idx="12"/>
          </p:nvPr>
        </p:nvSpPr>
        <p:spPr/>
        <p:txBody>
          <a:bodyPr/>
          <a:lstStyle/>
          <a:p>
            <a:fld id="{26D89A48-932D-6740-A2FB-82F58176C2CF}" type="slidenum">
              <a:rPr lang="en-US" smtClean="0"/>
              <a:pPr/>
              <a:t>62</a:t>
            </a:fld>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41895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Times New Roman" pitchFamily="18" charset="0"/>
                <a:cs typeface="Times New Roman" pitchFamily="18" charset="0"/>
              </a:rPr>
              <a:t>Funny?</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3200" dirty="0" smtClean="0"/>
              <a:t> </a:t>
            </a:r>
            <a:r>
              <a:rPr lang="en-US" sz="3200" dirty="0" err="1" smtClean="0">
                <a:latin typeface="Times New Roman" pitchFamily="18" charset="0"/>
                <a:cs typeface="Times New Roman" pitchFamily="18" charset="0"/>
              </a:rPr>
              <a:t>Ch’ae</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Mansik</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Some collaboration fiction</a:t>
            </a:r>
          </a:p>
          <a:p>
            <a:r>
              <a:rPr lang="en-US" sz="3200" dirty="0" smtClean="0">
                <a:latin typeface="Times New Roman" pitchFamily="18" charset="0"/>
                <a:cs typeface="Times New Roman" pitchFamily="18" charset="0"/>
              </a:rPr>
              <a:t> Most North Korean fiction^^</a:t>
            </a:r>
          </a:p>
          <a:p>
            <a:r>
              <a:rPr lang="en-US" sz="3200" dirty="0" smtClean="0">
                <a:latin typeface="Times New Roman" pitchFamily="18" charset="0"/>
                <a:cs typeface="Times New Roman" pitchFamily="18" charset="0"/>
              </a:rPr>
              <a:t> New Asia Publishers series</a:t>
            </a:r>
            <a:endParaRPr lang="en-US" sz="32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6D89A48-932D-6740-A2FB-82F58176C2CF}" type="slidenum">
              <a:rPr lang="en-US" smtClean="0"/>
              <a:pPr/>
              <a:t>63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Times New Roman" pitchFamily="18" charset="0"/>
                <a:cs typeface="Times New Roman" pitchFamily="18" charset="0"/>
              </a:rPr>
              <a:t>Romance?</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3200" i="1" dirty="0" smtClean="0"/>
              <a:t> </a:t>
            </a:r>
            <a:r>
              <a:rPr lang="en-US" sz="3200" i="1" dirty="0" smtClean="0">
                <a:latin typeface="Times New Roman" pitchFamily="18" charset="0"/>
                <a:cs typeface="Times New Roman" pitchFamily="18" charset="0"/>
              </a:rPr>
              <a:t>The Scorching Heat </a:t>
            </a:r>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Ch’ae</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Mansik</a:t>
            </a:r>
            <a:r>
              <a:rPr lang="en-US" sz="3200" dirty="0" smtClean="0">
                <a:latin typeface="Times New Roman" pitchFamily="18" charset="0"/>
                <a:cs typeface="Times New Roman" pitchFamily="18" charset="0"/>
              </a:rPr>
              <a:t>)</a:t>
            </a:r>
          </a:p>
          <a:p>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Descendants of Cain</a:t>
            </a:r>
          </a:p>
          <a:p>
            <a:r>
              <a:rPr lang="en-US" sz="3200" dirty="0" smtClean="0">
                <a:latin typeface="Times New Roman" pitchFamily="18" charset="0"/>
                <a:cs typeface="Times New Roman" pitchFamily="18" charset="0"/>
              </a:rPr>
              <a:t> </a:t>
            </a:r>
            <a:r>
              <a:rPr lang="en-US" sz="3200" i="1" dirty="0" smtClean="0">
                <a:latin typeface="Times New Roman" pitchFamily="18" charset="0"/>
                <a:cs typeface="Times New Roman" pitchFamily="18" charset="0"/>
              </a:rPr>
              <a:t>The Flower with 13 Fragrances</a:t>
            </a:r>
          </a:p>
          <a:p>
            <a:r>
              <a:rPr lang="en-US" sz="3200" dirty="0" smtClean="0">
                <a:latin typeface="Times New Roman" pitchFamily="18" charset="0"/>
                <a:cs typeface="Times New Roman" pitchFamily="18" charset="0"/>
              </a:rPr>
              <a:t>  Probably not sexualized enough</a:t>
            </a:r>
            <a:endParaRPr lang="en-US" sz="32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Times New Roman" pitchFamily="18" charset="0"/>
                <a:cs typeface="Times New Roman" pitchFamily="18" charset="0"/>
              </a:rPr>
              <a:t>Modern to Post-Modern</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sz="3200" dirty="0" smtClean="0">
                <a:latin typeface="Times New Roman" pitchFamily="18" charset="0"/>
                <a:cs typeface="Times New Roman" pitchFamily="18" charset="0"/>
              </a:rPr>
              <a:t> Kim Young-Ha – all work</a:t>
            </a:r>
          </a:p>
          <a:p>
            <a:r>
              <a:rPr lang="en-US" sz="3200" dirty="0" smtClean="0">
                <a:latin typeface="Times New Roman" pitchFamily="18" charset="0"/>
                <a:cs typeface="Times New Roman" pitchFamily="18" charset="0"/>
              </a:rPr>
              <a:t> Pak Min-</a:t>
            </a:r>
            <a:r>
              <a:rPr lang="en-US" sz="3200" dirty="0" err="1" smtClean="0">
                <a:latin typeface="Times New Roman" pitchFamily="18" charset="0"/>
                <a:cs typeface="Times New Roman" pitchFamily="18" charset="0"/>
              </a:rPr>
              <a:t>Gyu</a:t>
            </a:r>
            <a:r>
              <a:rPr lang="en-US" sz="3200" dirty="0" smtClean="0">
                <a:latin typeface="Times New Roman" pitchFamily="18" charset="0"/>
                <a:cs typeface="Times New Roman" pitchFamily="18" charset="0"/>
              </a:rPr>
              <a:t> – all work</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Available online &amp; now at Asia Publisher</a:t>
            </a:r>
          </a:p>
          <a:p>
            <a:r>
              <a:rPr lang="en-US" sz="3200" dirty="0" smtClean="0">
                <a:latin typeface="Times New Roman" pitchFamily="18" charset="0"/>
                <a:cs typeface="Times New Roman" pitchFamily="18" charset="0"/>
              </a:rPr>
              <a:t>Jang </a:t>
            </a:r>
            <a:r>
              <a:rPr lang="en-US" sz="3200" dirty="0" err="1" smtClean="0">
                <a:latin typeface="Times New Roman" pitchFamily="18" charset="0"/>
                <a:cs typeface="Times New Roman" pitchFamily="18" charset="0"/>
              </a:rPr>
              <a:t>Eun-jin</a:t>
            </a:r>
            <a:r>
              <a:rPr lang="en-US" sz="3200" dirty="0" smtClean="0">
                <a:latin typeface="Times New Roman" pitchFamily="18" charset="0"/>
                <a:cs typeface="Times New Roman" pitchFamily="18" charset="0"/>
              </a:rPr>
              <a:t> – </a:t>
            </a:r>
            <a:r>
              <a:rPr lang="en-US" sz="3200" b="1" dirty="0" smtClean="0">
                <a:latin typeface="Times New Roman" pitchFamily="18" charset="0"/>
                <a:cs typeface="Times New Roman" pitchFamily="18" charset="0"/>
              </a:rPr>
              <a:t>No One Writes Back</a:t>
            </a:r>
          </a:p>
          <a:p>
            <a:endParaRPr lang="en-US" dirty="0"/>
          </a:p>
        </p:txBody>
      </p:sp>
      <p:sp>
        <p:nvSpPr>
          <p:cNvPr id="4" name="Slide Number Placeholder 3"/>
          <p:cNvSpPr>
            <a:spLocks noGrp="1"/>
          </p:cNvSpPr>
          <p:nvPr>
            <p:ph type="sldNum" sz="quarter" idx="12"/>
          </p:nvPr>
        </p:nvSpPr>
        <p:spPr/>
        <p:txBody>
          <a:bodyPr/>
          <a:lstStyle/>
          <a:p>
            <a:fld id="{26D89A48-932D-6740-A2FB-82F58176C2CF}" type="slidenum">
              <a:rPr lang="en-US" smtClean="0"/>
              <a:pPr/>
              <a:t>65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Times New Roman"/>
                <a:cs typeface="Times New Roman"/>
              </a:rPr>
              <a:t>Crime/Procedural</a:t>
            </a:r>
            <a:endParaRPr lang="en-US" b="1" dirty="0">
              <a:solidFill>
                <a:schemeClr val="tx1"/>
              </a:solidFill>
              <a:latin typeface="Times New Roman"/>
              <a:cs typeface="Times New Roman"/>
            </a:endParaRPr>
          </a:p>
        </p:txBody>
      </p:sp>
      <p:sp>
        <p:nvSpPr>
          <p:cNvPr id="3" name="Content Placeholder 2"/>
          <p:cNvSpPr>
            <a:spLocks noGrp="1"/>
          </p:cNvSpPr>
          <p:nvPr>
            <p:ph idx="1"/>
          </p:nvPr>
        </p:nvSpPr>
        <p:spPr>
          <a:xfrm>
            <a:off x="457200" y="1600201"/>
            <a:ext cx="8229600" cy="1756791"/>
          </a:xfrm>
        </p:spPr>
        <p:txBody>
          <a:bodyPr>
            <a:normAutofit/>
          </a:bodyPr>
          <a:lstStyle/>
          <a:p>
            <a:r>
              <a:rPr lang="en-US" sz="3200" dirty="0" smtClean="0">
                <a:latin typeface="Times New Roman"/>
                <a:cs typeface="Times New Roman"/>
              </a:rPr>
              <a:t> The Investigation</a:t>
            </a:r>
          </a:p>
          <a:p>
            <a:r>
              <a:rPr lang="en-US" sz="3200" dirty="0">
                <a:latin typeface="Times New Roman"/>
                <a:cs typeface="Times New Roman"/>
              </a:rPr>
              <a:t> </a:t>
            </a:r>
            <a:r>
              <a:rPr lang="en-US" sz="3200" dirty="0" smtClean="0">
                <a:latin typeface="Times New Roman"/>
                <a:cs typeface="Times New Roman"/>
              </a:rPr>
              <a:t>Photo Shop Murder</a:t>
            </a:r>
            <a:endParaRPr lang="en-US" sz="3200" dirty="0">
              <a:latin typeface="Times New Roman"/>
              <a:cs typeface="Times New Roman"/>
            </a:endParaRPr>
          </a:p>
        </p:txBody>
      </p:sp>
      <p:sp>
        <p:nvSpPr>
          <p:cNvPr id="4" name="Slide Number Placeholder 3"/>
          <p:cNvSpPr>
            <a:spLocks noGrp="1"/>
          </p:cNvSpPr>
          <p:nvPr>
            <p:ph type="sldNum" sz="quarter" idx="12"/>
          </p:nvPr>
        </p:nvSpPr>
        <p:spPr/>
        <p:txBody>
          <a:bodyPr/>
          <a:lstStyle/>
          <a:p>
            <a:fld id="{26D89A48-932D-6740-A2FB-82F58176C2CF}" type="slidenum">
              <a:rPr lang="en-US" smtClean="0"/>
              <a:pPr/>
              <a:t>66</a:t>
            </a:fld>
            <a:endParaRPr lang="en-US"/>
          </a:p>
        </p:txBody>
      </p:sp>
    </p:spTree>
    <p:extLst>
      <p:ext uri="{BB962C8B-B14F-4D97-AF65-F5344CB8AC3E}">
        <p14:creationId xmlns:p14="http://schemas.microsoft.com/office/powerpoint/2010/main" val="313290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Times New Roman"/>
                <a:cs typeface="Times New Roman"/>
              </a:rPr>
              <a:t>“</a:t>
            </a:r>
            <a:r>
              <a:rPr lang="en-US" b="1" dirty="0" err="1" smtClean="0">
                <a:solidFill>
                  <a:srgbClr val="FFFFFF"/>
                </a:solidFill>
                <a:latin typeface="Times New Roman"/>
                <a:cs typeface="Times New Roman"/>
              </a:rPr>
              <a:t>Womens</a:t>
            </a:r>
            <a:r>
              <a:rPr lang="en-US" b="1" dirty="0" smtClean="0">
                <a:solidFill>
                  <a:srgbClr val="FFFFFF"/>
                </a:solidFill>
                <a:latin typeface="Times New Roman"/>
                <a:cs typeface="Times New Roman"/>
              </a:rPr>
              <a:t>” Fiction</a:t>
            </a:r>
            <a:endParaRPr lang="en-US" b="1" dirty="0">
              <a:solidFill>
                <a:srgbClr val="FFFFFF"/>
              </a:solidFill>
              <a:latin typeface="Times New Roman"/>
              <a:cs typeface="Times New Roman"/>
            </a:endParaRPr>
          </a:p>
        </p:txBody>
      </p:sp>
      <p:sp>
        <p:nvSpPr>
          <p:cNvPr id="3" name="Content Placeholder 2"/>
          <p:cNvSpPr>
            <a:spLocks noGrp="1"/>
          </p:cNvSpPr>
          <p:nvPr>
            <p:ph idx="1"/>
          </p:nvPr>
        </p:nvSpPr>
        <p:spPr/>
        <p:txBody>
          <a:bodyPr>
            <a:normAutofit/>
          </a:bodyPr>
          <a:lstStyle/>
          <a:p>
            <a:r>
              <a:rPr lang="en-US" sz="3200" dirty="0" smtClean="0">
                <a:latin typeface="Times New Roman"/>
                <a:cs typeface="Times New Roman"/>
              </a:rPr>
              <a:t> Kyung-</a:t>
            </a:r>
            <a:r>
              <a:rPr lang="en-US" sz="3200" dirty="0" err="1" smtClean="0">
                <a:latin typeface="Times New Roman"/>
                <a:cs typeface="Times New Roman"/>
              </a:rPr>
              <a:t>sook</a:t>
            </a:r>
            <a:r>
              <a:rPr lang="en-US" sz="3200" dirty="0" smtClean="0">
                <a:latin typeface="Times New Roman"/>
                <a:cs typeface="Times New Roman"/>
              </a:rPr>
              <a:t> Shin</a:t>
            </a:r>
          </a:p>
          <a:p>
            <a:r>
              <a:rPr lang="en-US" sz="3200" dirty="0" smtClean="0">
                <a:latin typeface="Times New Roman"/>
                <a:cs typeface="Times New Roman"/>
              </a:rPr>
              <a:t> </a:t>
            </a:r>
            <a:r>
              <a:rPr lang="en-US" sz="3200" dirty="0" err="1" smtClean="0">
                <a:latin typeface="Times New Roman"/>
                <a:cs typeface="Times New Roman"/>
              </a:rPr>
              <a:t>Eun</a:t>
            </a:r>
            <a:r>
              <a:rPr lang="en-US" sz="3200" dirty="0" smtClean="0">
                <a:latin typeface="Times New Roman"/>
                <a:cs typeface="Times New Roman"/>
              </a:rPr>
              <a:t> </a:t>
            </a:r>
            <a:r>
              <a:rPr lang="en-US" sz="3200" dirty="0" err="1" smtClean="0">
                <a:latin typeface="Times New Roman"/>
                <a:cs typeface="Times New Roman"/>
              </a:rPr>
              <a:t>Hye-kyung</a:t>
            </a:r>
            <a:endParaRPr lang="en-US" sz="3200" dirty="0" smtClean="0">
              <a:latin typeface="Times New Roman"/>
              <a:cs typeface="Times New Roman"/>
            </a:endParaRPr>
          </a:p>
          <a:p>
            <a:r>
              <a:rPr lang="en-US" sz="3200" dirty="0">
                <a:latin typeface="Times New Roman"/>
                <a:cs typeface="Times New Roman"/>
              </a:rPr>
              <a:t> </a:t>
            </a:r>
            <a:r>
              <a:rPr lang="en-US" sz="3200" dirty="0" smtClean="0">
                <a:latin typeface="Times New Roman"/>
                <a:cs typeface="Times New Roman"/>
              </a:rPr>
              <a:t>Park Wan-</a:t>
            </a:r>
            <a:r>
              <a:rPr lang="en-US" sz="3200" dirty="0" err="1" smtClean="0">
                <a:latin typeface="Times New Roman"/>
                <a:cs typeface="Times New Roman"/>
              </a:rPr>
              <a:t>suh</a:t>
            </a:r>
            <a:endParaRPr lang="en-US" sz="3200" dirty="0">
              <a:latin typeface="Times New Roman"/>
              <a:cs typeface="Times New Roman"/>
            </a:endParaRPr>
          </a:p>
        </p:txBody>
      </p:sp>
      <p:sp>
        <p:nvSpPr>
          <p:cNvPr id="4" name="Slide Number Placeholder 3"/>
          <p:cNvSpPr>
            <a:spLocks noGrp="1"/>
          </p:cNvSpPr>
          <p:nvPr>
            <p:ph type="sldNum" sz="quarter" idx="12"/>
          </p:nvPr>
        </p:nvSpPr>
        <p:spPr/>
        <p:txBody>
          <a:bodyPr/>
          <a:lstStyle/>
          <a:p>
            <a:fld id="{26D89A48-932D-6740-A2FB-82F58176C2CF}" type="slidenum">
              <a:rPr lang="en-US" smtClean="0"/>
              <a:pPr/>
              <a:t>67</a:t>
            </a:fld>
            <a:endParaRPr lang="en-US"/>
          </a:p>
        </p:txBody>
      </p:sp>
    </p:spTree>
    <p:extLst>
      <p:ext uri="{BB962C8B-B14F-4D97-AF65-F5344CB8AC3E}">
        <p14:creationId xmlns:p14="http://schemas.microsoft.com/office/powerpoint/2010/main" val="1787284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Times New Roman" pitchFamily="18" charset="0"/>
                <a:cs typeface="Times New Roman" pitchFamily="18" charset="0"/>
              </a:rPr>
              <a:t>Collections: General</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3200" b="1" dirty="0" smtClean="0">
                <a:hlinkClick r:id="rId2"/>
              </a:rPr>
              <a:t> </a:t>
            </a:r>
            <a:r>
              <a:rPr sz="3200" b="1" dirty="0" smtClean="0">
                <a:solidFill>
                  <a:srgbClr val="3366FF"/>
                </a:solidFill>
                <a:latin typeface="Times New Roman" pitchFamily="18" charset="0"/>
                <a:cs typeface="Times New Roman" pitchFamily="18" charset="0"/>
                <a:hlinkClick r:id="rId2"/>
              </a:rPr>
              <a:t>Waxen Wings</a:t>
            </a:r>
            <a:r>
              <a:rPr sz="3200" dirty="0" smtClean="0">
                <a:solidFill>
                  <a:srgbClr val="3366FF"/>
                </a:solidFill>
                <a:latin typeface="Times New Roman" pitchFamily="18" charset="0"/>
                <a:cs typeface="Times New Roman" pitchFamily="18" charset="0"/>
                <a:hlinkClick r:id="rId2"/>
              </a:rPr>
              <a:t> </a:t>
            </a:r>
            <a:endParaRPr lang="en-US" sz="3200" dirty="0" smtClean="0">
              <a:solidFill>
                <a:srgbClr val="3366FF"/>
              </a:solidFill>
              <a:latin typeface="Times New Roman" pitchFamily="18" charset="0"/>
              <a:cs typeface="Times New Roman" pitchFamily="18" charset="0"/>
            </a:endParaRPr>
          </a:p>
          <a:p>
            <a:r>
              <a:rPr lang="en-US" sz="3200" b="1" dirty="0" smtClean="0">
                <a:solidFill>
                  <a:srgbClr val="3366FF"/>
                </a:solidFill>
                <a:latin typeface="Times New Roman" pitchFamily="18" charset="0"/>
                <a:cs typeface="Times New Roman" pitchFamily="18" charset="0"/>
                <a:hlinkClick r:id="rId3"/>
              </a:rPr>
              <a:t> </a:t>
            </a:r>
            <a:r>
              <a:rPr sz="3200" b="1" dirty="0" smtClean="0">
                <a:solidFill>
                  <a:srgbClr val="3366FF"/>
                </a:solidFill>
                <a:latin typeface="Times New Roman" pitchFamily="18" charset="0"/>
                <a:cs typeface="Times New Roman" pitchFamily="18" charset="0"/>
                <a:hlinkClick r:id="rId3"/>
              </a:rPr>
              <a:t>Land of Exile</a:t>
            </a:r>
            <a:endParaRPr lang="en-US" sz="3200" b="1" dirty="0" smtClean="0">
              <a:solidFill>
                <a:srgbClr val="3366FF"/>
              </a:solidFill>
              <a:latin typeface="Times New Roman" pitchFamily="18" charset="0"/>
              <a:cs typeface="Times New Roman" pitchFamily="18" charset="0"/>
            </a:endParaRPr>
          </a:p>
          <a:p>
            <a:r>
              <a:rPr lang="en-US" sz="3200" b="1" dirty="0" smtClean="0">
                <a:solidFill>
                  <a:srgbClr val="3366FF"/>
                </a:solidFill>
                <a:latin typeface="Times New Roman" pitchFamily="18" charset="0"/>
                <a:cs typeface="Times New Roman" pitchFamily="18" charset="0"/>
                <a:hlinkClick r:id="rId4"/>
              </a:rPr>
              <a:t> </a:t>
            </a:r>
            <a:r>
              <a:rPr sz="3200" b="1" dirty="0" smtClean="0">
                <a:solidFill>
                  <a:srgbClr val="3366FF"/>
                </a:solidFill>
                <a:latin typeface="Times New Roman" pitchFamily="18" charset="0"/>
                <a:cs typeface="Times New Roman" pitchFamily="18" charset="0"/>
                <a:hlinkClick r:id="rId4"/>
              </a:rPr>
              <a:t>Modern Korean Fiction: </a:t>
            </a:r>
            <a:r>
              <a:rPr lang="en-US" sz="3200" b="1" dirty="0" smtClean="0">
                <a:solidFill>
                  <a:srgbClr val="3366FF"/>
                </a:solidFill>
                <a:latin typeface="Times New Roman" pitchFamily="18" charset="0"/>
                <a:cs typeface="Times New Roman" pitchFamily="18" charset="0"/>
                <a:hlinkClick r:id="rId4"/>
              </a:rPr>
              <a:t/>
            </a:r>
            <a:br>
              <a:rPr lang="en-US" sz="3200" b="1" dirty="0" smtClean="0">
                <a:solidFill>
                  <a:srgbClr val="3366FF"/>
                </a:solidFill>
                <a:latin typeface="Times New Roman" pitchFamily="18" charset="0"/>
                <a:cs typeface="Times New Roman" pitchFamily="18" charset="0"/>
                <a:hlinkClick r:id="rId4"/>
              </a:rPr>
            </a:br>
            <a:r>
              <a:rPr sz="3200" b="1" dirty="0" smtClean="0">
                <a:solidFill>
                  <a:srgbClr val="3366FF"/>
                </a:solidFill>
                <a:latin typeface="Times New Roman" pitchFamily="18" charset="0"/>
                <a:cs typeface="Times New Roman" pitchFamily="18" charset="0"/>
                <a:hlinkClick r:id="rId4"/>
              </a:rPr>
              <a:t>An Anthology</a:t>
            </a:r>
            <a:endParaRPr lang="en-US" sz="3200" dirty="0">
              <a:solidFill>
                <a:srgbClr val="3366FF"/>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6D89A48-932D-6740-A2FB-82F58176C2CF}" type="slidenum">
              <a:rPr lang="en-US" smtClean="0"/>
              <a:pPr/>
              <a:t>68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Times New Roman" pitchFamily="18" charset="0"/>
                <a:cs typeface="Times New Roman" pitchFamily="18" charset="0"/>
              </a:rPr>
              <a:t>Multi Volume Collections</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Dalkey</a:t>
            </a:r>
            <a:r>
              <a:rPr lang="en-US" dirty="0" smtClean="0">
                <a:latin typeface="Times New Roman" pitchFamily="18" charset="0"/>
                <a:cs typeface="Times New Roman" pitchFamily="18" charset="0"/>
              </a:rPr>
              <a:t> / LTI Korea</a:t>
            </a:r>
          </a:p>
          <a:p>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Jimoondang</a:t>
            </a:r>
            <a:r>
              <a:rPr lang="en-US" dirty="0" smtClean="0">
                <a:latin typeface="Times New Roman" pitchFamily="18" charset="0"/>
                <a:cs typeface="Times New Roman" pitchFamily="18" charset="0"/>
              </a:rPr>
              <a:t>?</a:t>
            </a:r>
          </a:p>
          <a:p>
            <a:r>
              <a:rPr lang="en-US" dirty="0">
                <a:latin typeface="Times New Roman" pitchFamily="18" charset="0"/>
                <a:cs typeface="Times New Roman" pitchFamily="18" charset="0"/>
              </a:rPr>
              <a:t> </a:t>
            </a:r>
            <a:r>
              <a:rPr lang="en-US" dirty="0" err="1"/>
              <a:t>Hollym</a:t>
            </a:r>
            <a:endParaRPr lang="en-US" dirty="0"/>
          </a:p>
          <a:p>
            <a:r>
              <a:rPr lang="en-US" dirty="0" smtClean="0">
                <a:latin typeface="Times New Roman" pitchFamily="18" charset="0"/>
                <a:cs typeface="Times New Roman" pitchFamily="18" charset="0"/>
              </a:rPr>
              <a:t> ASIA</a:t>
            </a:r>
            <a:endParaRPr lang="en-US" dirty="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26D89A48-932D-6740-A2FB-82F58176C2CF}" type="slidenum">
              <a:rPr lang="en-US" smtClean="0"/>
              <a:pPr/>
              <a:t>69</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orean-shaman.jpg"/>
          <p:cNvPicPr>
            <a:picLocks noChangeAspect="1"/>
          </p:cNvPicPr>
          <p:nvPr/>
        </p:nvPicPr>
        <p:blipFill>
          <a:blip r:embed="rId3"/>
          <a:stretch>
            <a:fillRect/>
          </a:stretch>
        </p:blipFill>
        <p:spPr>
          <a:xfrm>
            <a:off x="0" y="0"/>
            <a:ext cx="9926494" cy="6858000"/>
          </a:xfrm>
          <a:prstGeom prst="rect">
            <a:avLst/>
          </a:prstGeom>
        </p:spPr>
      </p:pic>
      <p:sp>
        <p:nvSpPr>
          <p:cNvPr id="2" name="Title 1"/>
          <p:cNvSpPr>
            <a:spLocks noGrp="1"/>
          </p:cNvSpPr>
          <p:nvPr>
            <p:ph type="title"/>
          </p:nvPr>
        </p:nvSpPr>
        <p:spPr>
          <a:xfrm>
            <a:off x="0" y="-27384"/>
            <a:ext cx="7313885" cy="811306"/>
          </a:xfrm>
          <a:noFill/>
        </p:spPr>
        <p:txBody>
          <a:bodyPr>
            <a:noAutofit/>
          </a:bodyPr>
          <a:lstStyle/>
          <a:p>
            <a:pPr eaLnBrk="1" hangingPunct="1">
              <a:defRPr/>
            </a:pPr>
            <a:r>
              <a:rPr lang="en-US" b="1" dirty="0">
                <a:solidFill>
                  <a:srgbClr val="FFFFFF"/>
                </a:solidFill>
                <a:effectLst>
                  <a:outerShdw blurRad="50800" dist="38100" dir="2700000" algn="tl" rotWithShape="0">
                    <a:prstClr val="black">
                      <a:alpha val="40000"/>
                    </a:prstClr>
                  </a:outerShdw>
                </a:effectLst>
                <a:latin typeface="Times New Roman" pitchFamily="18" charset="0"/>
                <a:cs typeface="Times New Roman" pitchFamily="18" charset="0"/>
              </a:rPr>
              <a:t>Korean Shamanism</a:t>
            </a:r>
          </a:p>
        </p:txBody>
      </p:sp>
      <p:sp>
        <p:nvSpPr>
          <p:cNvPr id="7" name="Slide Number Placeholder 6"/>
          <p:cNvSpPr>
            <a:spLocks noGrp="1"/>
          </p:cNvSpPr>
          <p:nvPr>
            <p:ph type="sldNum" sz="quarter" idx="12"/>
          </p:nvPr>
        </p:nvSpPr>
        <p:spPr/>
        <p:txBody>
          <a:bodyPr/>
          <a:lstStyle/>
          <a:p>
            <a:fld id="{26D89A48-932D-6740-A2FB-82F58176C2CF}" type="slidenum">
              <a:rPr lang="en-US" smtClean="0"/>
              <a:pPr/>
              <a:t>7</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FF"/>
                </a:solidFill>
                <a:latin typeface="Times New Roman" pitchFamily="18" charset="0"/>
                <a:cs typeface="Times New Roman" pitchFamily="18" charset="0"/>
              </a:rPr>
              <a:t>Collections: Women’s Literature</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3200" b="1" dirty="0" smtClean="0">
                <a:latin typeface="Times New Roman" pitchFamily="18" charset="0"/>
                <a:cs typeface="Times New Roman" pitchFamily="18" charset="0"/>
                <a:hlinkClick r:id="rId2"/>
              </a:rPr>
              <a:t> </a:t>
            </a:r>
            <a:r>
              <a:rPr lang="en-US" sz="3200" b="1" dirty="0" smtClean="0">
                <a:solidFill>
                  <a:schemeClr val="tx1">
                    <a:lumMod val="95000"/>
                  </a:schemeClr>
                </a:solidFill>
                <a:latin typeface="Times New Roman" pitchFamily="18" charset="0"/>
                <a:cs typeface="Times New Roman" pitchFamily="18" charset="0"/>
                <a:hlinkClick r:id="rId2"/>
              </a:rPr>
              <a:t>W</a:t>
            </a:r>
            <a:r>
              <a:rPr sz="3200" b="1" dirty="0" smtClean="0">
                <a:solidFill>
                  <a:schemeClr val="tx1">
                    <a:lumMod val="95000"/>
                  </a:schemeClr>
                </a:solidFill>
                <a:latin typeface="Times New Roman" pitchFamily="18" charset="0"/>
                <a:cs typeface="Times New Roman" pitchFamily="18" charset="0"/>
                <a:hlinkClick r:id="rId2"/>
              </a:rPr>
              <a:t>ords of Farewell: Stories by </a:t>
            </a:r>
            <a:r>
              <a:rPr lang="en-US" sz="3200" b="1" dirty="0" smtClean="0">
                <a:solidFill>
                  <a:schemeClr val="tx1">
                    <a:lumMod val="95000"/>
                  </a:schemeClr>
                </a:solidFill>
                <a:latin typeface="Times New Roman" pitchFamily="18" charset="0"/>
                <a:cs typeface="Times New Roman" pitchFamily="18" charset="0"/>
                <a:hlinkClick r:id="rId2"/>
              </a:rPr>
              <a:t>  </a:t>
            </a:r>
            <a:r>
              <a:rPr lang="ko-KR" altLang="en-US" sz="3200" b="1" dirty="0" smtClean="0">
                <a:solidFill>
                  <a:schemeClr val="tx1">
                    <a:lumMod val="95000"/>
                  </a:schemeClr>
                </a:solidFill>
                <a:latin typeface="Times New Roman" pitchFamily="18" charset="0"/>
                <a:cs typeface="Times New Roman" pitchFamily="18" charset="0"/>
                <a:hlinkClick r:id="rId2"/>
              </a:rPr>
              <a:t>  </a:t>
            </a:r>
            <a:r>
              <a:rPr lang="en-US" altLang="ko-KR" sz="3200" b="1" dirty="0" smtClean="0">
                <a:solidFill>
                  <a:schemeClr val="tx1">
                    <a:lumMod val="95000"/>
                  </a:schemeClr>
                </a:solidFill>
                <a:latin typeface="Times New Roman" pitchFamily="18" charset="0"/>
                <a:cs typeface="Times New Roman" pitchFamily="18" charset="0"/>
                <a:hlinkClick r:id="rId2"/>
              </a:rPr>
              <a:t/>
            </a:r>
            <a:br>
              <a:rPr lang="en-US" altLang="ko-KR" sz="3200" b="1" dirty="0" smtClean="0">
                <a:solidFill>
                  <a:schemeClr val="tx1">
                    <a:lumMod val="95000"/>
                  </a:schemeClr>
                </a:solidFill>
                <a:latin typeface="Times New Roman" pitchFamily="18" charset="0"/>
                <a:cs typeface="Times New Roman" pitchFamily="18" charset="0"/>
                <a:hlinkClick r:id="rId2"/>
              </a:rPr>
            </a:br>
            <a:r>
              <a:rPr lang="ko-KR" altLang="en-US" sz="3200" b="1" dirty="0" smtClean="0">
                <a:solidFill>
                  <a:schemeClr val="tx1">
                    <a:lumMod val="95000"/>
                  </a:schemeClr>
                </a:solidFill>
                <a:latin typeface="Times New Roman" pitchFamily="18" charset="0"/>
                <a:cs typeface="Times New Roman" pitchFamily="18" charset="0"/>
                <a:hlinkClick r:id="rId2"/>
              </a:rPr>
              <a:t> </a:t>
            </a:r>
            <a:r>
              <a:rPr sz="3200" b="1" dirty="0" smtClean="0">
                <a:solidFill>
                  <a:schemeClr val="tx1">
                    <a:lumMod val="95000"/>
                  </a:schemeClr>
                </a:solidFill>
                <a:latin typeface="Times New Roman" pitchFamily="18" charset="0"/>
                <a:cs typeface="Times New Roman" pitchFamily="18" charset="0"/>
                <a:hlinkClick r:id="rId2"/>
              </a:rPr>
              <a:t>Korean Women Writers</a:t>
            </a:r>
            <a:endParaRPr lang="en-US" sz="3200" b="1" dirty="0" smtClean="0">
              <a:solidFill>
                <a:schemeClr val="tx1">
                  <a:lumMod val="95000"/>
                </a:schemeClr>
              </a:solidFill>
              <a:latin typeface="Times New Roman" pitchFamily="18" charset="0"/>
              <a:cs typeface="Times New Roman" pitchFamily="18" charset="0"/>
            </a:endParaRPr>
          </a:p>
          <a:p>
            <a:r>
              <a:rPr lang="en-US" sz="3200" b="1" dirty="0" smtClean="0">
                <a:solidFill>
                  <a:schemeClr val="tx1">
                    <a:lumMod val="95000"/>
                  </a:schemeClr>
                </a:solidFill>
                <a:latin typeface="Times New Roman" pitchFamily="18" charset="0"/>
                <a:cs typeface="Times New Roman" pitchFamily="18" charset="0"/>
                <a:hlinkClick r:id="rId3"/>
              </a:rPr>
              <a:t> </a:t>
            </a:r>
            <a:r>
              <a:rPr lang="en-US" altLang="ko-KR" sz="3200" b="1" dirty="0" smtClean="0">
                <a:solidFill>
                  <a:schemeClr val="tx1"/>
                </a:solidFill>
                <a:latin typeface="Times New Roman" pitchFamily="18" charset="0"/>
                <a:cs typeface="Times New Roman" pitchFamily="18" charset="0"/>
                <a:hlinkClick r:id="rId3"/>
              </a:rPr>
              <a:t>Q</a:t>
            </a:r>
            <a:r>
              <a:rPr lang="en-US" sz="3200" b="1" dirty="0" smtClean="0">
                <a:solidFill>
                  <a:schemeClr val="tx1"/>
                </a:solidFill>
                <a:latin typeface="Times New Roman" pitchFamily="18" charset="0"/>
                <a:cs typeface="Times New Roman" pitchFamily="18" charset="0"/>
                <a:hlinkClick r:id="rId3"/>
              </a:rPr>
              <a:t>uestioning M</a:t>
            </a:r>
            <a:r>
              <a:rPr sz="3200" b="1" dirty="0" smtClean="0">
                <a:solidFill>
                  <a:schemeClr val="tx1"/>
                </a:solidFill>
                <a:latin typeface="Times New Roman" pitchFamily="18" charset="0"/>
                <a:cs typeface="Times New Roman" pitchFamily="18" charset="0"/>
                <a:hlinkClick r:id="rId3"/>
              </a:rPr>
              <a:t>inds</a:t>
            </a:r>
            <a:endParaRPr lang="en-US" sz="3200" b="1" dirty="0" smtClean="0">
              <a:solidFill>
                <a:schemeClr val="tx1"/>
              </a:solidFill>
              <a:latin typeface="Times New Roman" pitchFamily="18" charset="0"/>
              <a:cs typeface="Times New Roman" pitchFamily="18" charset="0"/>
            </a:endParaRPr>
          </a:p>
          <a:p>
            <a:pPr>
              <a:buNone/>
            </a:pPr>
            <a:endParaRPr lang="en-US" sz="3200" b="1" dirty="0" smtClean="0"/>
          </a:p>
          <a:p>
            <a:pPr>
              <a:buNone/>
            </a:pPr>
            <a:endParaRPr lang="en-US" dirty="0"/>
          </a:p>
        </p:txBody>
      </p:sp>
      <p:sp>
        <p:nvSpPr>
          <p:cNvPr id="4" name="Slide Number Placeholder 3"/>
          <p:cNvSpPr>
            <a:spLocks noGrp="1"/>
          </p:cNvSpPr>
          <p:nvPr>
            <p:ph type="sldNum" sz="quarter" idx="12"/>
          </p:nvPr>
        </p:nvSpPr>
        <p:spPr/>
        <p:txBody>
          <a:bodyPr/>
          <a:lstStyle/>
          <a:p>
            <a:fld id="{26D89A48-932D-6740-A2FB-82F58176C2CF}" type="slidenum">
              <a:rPr lang="en-US" smtClean="0"/>
              <a:pPr/>
              <a:t>70</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Times New Roman" pitchFamily="18" charset="0"/>
                <a:cs typeface="Times New Roman" pitchFamily="18" charset="0"/>
              </a:rPr>
              <a:t>Authors</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10000"/>
          </a:bodyPr>
          <a:lstStyle/>
          <a:p>
            <a:r>
              <a:rPr lang="en-US" sz="3200" dirty="0" smtClean="0">
                <a:latin typeface="Times New Roman" pitchFamily="18" charset="0"/>
                <a:cs typeface="Times New Roman" pitchFamily="18" charset="0"/>
              </a:rPr>
              <a:t> Yi </a:t>
            </a:r>
            <a:r>
              <a:rPr lang="en-US" sz="3200" dirty="0" err="1" smtClean="0">
                <a:latin typeface="Times New Roman" pitchFamily="18" charset="0"/>
                <a:cs typeface="Times New Roman" pitchFamily="18" charset="0"/>
              </a:rPr>
              <a:t>Mun-yol</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Pak Wan-so</a:t>
            </a:r>
          </a:p>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Ch’oe</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Yun</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Hwang Sun-won</a:t>
            </a:r>
          </a:p>
          <a:p>
            <a:r>
              <a:rPr lang="en-US" sz="3200" dirty="0" smtClean="0">
                <a:latin typeface="Times New Roman" pitchFamily="18" charset="0"/>
                <a:cs typeface="Times New Roman" pitchFamily="18" charset="0"/>
              </a:rPr>
              <a:t> Kim Young-ha</a:t>
            </a:r>
          </a:p>
          <a:p>
            <a:r>
              <a:rPr lang="en-US" sz="3200" dirty="0" smtClean="0">
                <a:latin typeface="Times New Roman" pitchFamily="18" charset="0"/>
                <a:cs typeface="Times New Roman" pitchFamily="18" charset="0"/>
              </a:rPr>
              <a:t> Lee </a:t>
            </a:r>
            <a:r>
              <a:rPr lang="en-US" sz="3200" dirty="0" err="1" smtClean="0">
                <a:latin typeface="Times New Roman" pitchFamily="18" charset="0"/>
                <a:cs typeface="Times New Roman" pitchFamily="18" charset="0"/>
              </a:rPr>
              <a:t>Seung</a:t>
            </a:r>
            <a:r>
              <a:rPr lang="en-US" sz="3200" dirty="0" smtClean="0">
                <a:latin typeface="Times New Roman" pitchFamily="18" charset="0"/>
                <a:cs typeface="Times New Roman" pitchFamily="18" charset="0"/>
              </a:rPr>
              <a:t>-U (big in France^^)</a:t>
            </a:r>
            <a:endParaRPr lang="en-US" sz="32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6D89A48-932D-6740-A2FB-82F58176C2CF}" type="slidenum">
              <a:rPr lang="en-US" smtClean="0"/>
              <a:pPr/>
              <a:t>71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Times New Roman" pitchFamily="18" charset="0"/>
                <a:cs typeface="Times New Roman" pitchFamily="18" charset="0"/>
              </a:rPr>
              <a:t>Resources</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10000"/>
          </a:bodyPr>
          <a:lstStyle/>
          <a:p>
            <a:r>
              <a:rPr lang="en-US" sz="3200" dirty="0" smtClean="0">
                <a:latin typeface="Times New Roman" pitchFamily="18" charset="0"/>
                <a:cs typeface="Times New Roman" pitchFamily="18" charset="0"/>
              </a:rPr>
              <a:t> </a:t>
            </a:r>
            <a:r>
              <a:rPr lang="en-US" sz="3200" dirty="0" smtClean="0">
                <a:solidFill>
                  <a:schemeClr val="tx1"/>
                </a:solidFill>
                <a:latin typeface="Times New Roman" pitchFamily="18" charset="0"/>
                <a:cs typeface="Times New Roman" pitchFamily="18" charset="0"/>
                <a:hlinkClick r:id="rId3"/>
              </a:rPr>
              <a:t>All the Literature that’s free^^</a:t>
            </a:r>
            <a:endParaRPr lang="en-US" sz="3200" dirty="0" smtClean="0">
              <a:solidFill>
                <a:schemeClr val="tx1"/>
              </a:solidFill>
              <a:latin typeface="Times New Roman" pitchFamily="18" charset="0"/>
              <a:cs typeface="Times New Roman" pitchFamily="18" charset="0"/>
            </a:endParaRPr>
          </a:p>
          <a:p>
            <a:r>
              <a:rPr lang="en-US" sz="3200" dirty="0" smtClean="0">
                <a:solidFill>
                  <a:schemeClr val="tx1"/>
                </a:solidFill>
                <a:latin typeface="Times New Roman" pitchFamily="18" charset="0"/>
                <a:cs typeface="Times New Roman" pitchFamily="18" charset="0"/>
              </a:rPr>
              <a:t> </a:t>
            </a:r>
            <a:r>
              <a:rPr lang="en-US" sz="3200" dirty="0" smtClean="0">
                <a:solidFill>
                  <a:schemeClr val="tx1"/>
                </a:solidFill>
                <a:latin typeface="Times New Roman" pitchFamily="18" charset="0"/>
                <a:cs typeface="Times New Roman" pitchFamily="18" charset="0"/>
                <a:hlinkClick r:id="rId4"/>
              </a:rPr>
              <a:t>Brother Anthony’s </a:t>
            </a:r>
            <a:r>
              <a:rPr lang="en-US" sz="3200" dirty="0" err="1" smtClean="0">
                <a:solidFill>
                  <a:schemeClr val="tx1"/>
                </a:solidFill>
                <a:latin typeface="Times New Roman" pitchFamily="18" charset="0"/>
                <a:cs typeface="Times New Roman" pitchFamily="18" charset="0"/>
                <a:hlinkClick r:id="rId4"/>
              </a:rPr>
              <a:t>hompi</a:t>
            </a:r>
            <a:endParaRPr lang="en-US" sz="3200" dirty="0" smtClean="0">
              <a:solidFill>
                <a:schemeClr val="tx1"/>
              </a:solidFill>
              <a:latin typeface="Times New Roman" pitchFamily="18" charset="0"/>
              <a:cs typeface="Times New Roman" pitchFamily="18" charset="0"/>
            </a:endParaRPr>
          </a:p>
          <a:p>
            <a:r>
              <a:rPr lang="en-US" sz="3200" dirty="0" smtClean="0">
                <a:solidFill>
                  <a:schemeClr val="tx1"/>
                </a:solidFill>
                <a:latin typeface="Times New Roman" pitchFamily="18" charset="0"/>
                <a:cs typeface="Times New Roman" pitchFamily="18" charset="0"/>
              </a:rPr>
              <a:t> </a:t>
            </a:r>
            <a:r>
              <a:rPr lang="en-US" sz="3200" dirty="0" smtClean="0">
                <a:solidFill>
                  <a:schemeClr val="tx1"/>
                </a:solidFill>
                <a:latin typeface="Times New Roman" pitchFamily="18" charset="0"/>
                <a:cs typeface="Times New Roman" pitchFamily="18" charset="0"/>
                <a:hlinkClick r:id="rId5"/>
              </a:rPr>
              <a:t>Korea Journal</a:t>
            </a:r>
            <a:endParaRPr lang="en-US" sz="3200" dirty="0" smtClean="0">
              <a:solidFill>
                <a:schemeClr val="tx1"/>
              </a:solidFill>
              <a:latin typeface="Times New Roman" pitchFamily="18" charset="0"/>
              <a:cs typeface="Times New Roman" pitchFamily="18" charset="0"/>
            </a:endParaRPr>
          </a:p>
          <a:p>
            <a:r>
              <a:rPr lang="en-US" sz="3200" dirty="0" smtClean="0">
                <a:solidFill>
                  <a:schemeClr val="tx1"/>
                </a:solidFill>
                <a:latin typeface="Times New Roman" pitchFamily="18" charset="0"/>
                <a:cs typeface="Times New Roman" pitchFamily="18" charset="0"/>
              </a:rPr>
              <a:t> </a:t>
            </a:r>
            <a:r>
              <a:rPr lang="en-US" sz="3200" dirty="0" smtClean="0">
                <a:solidFill>
                  <a:schemeClr val="tx1"/>
                </a:solidFill>
                <a:latin typeface="Times New Roman" pitchFamily="18" charset="0"/>
                <a:cs typeface="Times New Roman" pitchFamily="18" charset="0"/>
                <a:hlinkClick r:id="rId6"/>
              </a:rPr>
              <a:t>LTI Korea website</a:t>
            </a:r>
            <a:endParaRPr lang="en-US" sz="3200" dirty="0" smtClean="0">
              <a:solidFill>
                <a:schemeClr val="tx1"/>
              </a:solidFill>
              <a:latin typeface="Times New Roman" pitchFamily="18" charset="0"/>
              <a:cs typeface="Times New Roman" pitchFamily="18" charset="0"/>
            </a:endParaRPr>
          </a:p>
          <a:p>
            <a:r>
              <a:rPr lang="en-US" sz="3200" dirty="0" smtClean="0">
                <a:solidFill>
                  <a:schemeClr val="tx1"/>
                </a:solidFill>
                <a:latin typeface="Times New Roman" pitchFamily="18" charset="0"/>
                <a:cs typeface="Times New Roman" pitchFamily="18" charset="0"/>
              </a:rPr>
              <a:t> </a:t>
            </a:r>
            <a:r>
              <a:rPr lang="en-US" sz="3200" dirty="0" smtClean="0">
                <a:solidFill>
                  <a:schemeClr val="tx1"/>
                </a:solidFill>
                <a:latin typeface="Times New Roman" pitchFamily="18" charset="0"/>
                <a:cs typeface="Times New Roman" pitchFamily="18" charset="0"/>
                <a:hlinkClick r:id="rId7"/>
              </a:rPr>
              <a:t>WWW.KTLIT.COM</a:t>
            </a:r>
            <a:endParaRPr lang="en-US" sz="3200" dirty="0" smtClean="0">
              <a:solidFill>
                <a:schemeClr val="tx1"/>
              </a:solidFill>
              <a:latin typeface="Times New Roman" pitchFamily="18" charset="0"/>
              <a:cs typeface="Times New Roman" pitchFamily="18" charset="0"/>
            </a:endParaRPr>
          </a:p>
          <a:p>
            <a:r>
              <a:rPr lang="en-US" sz="3200" dirty="0" smtClean="0">
                <a:solidFill>
                  <a:schemeClr val="tx1"/>
                </a:solidFill>
                <a:latin typeface="Times New Roman" pitchFamily="18" charset="0"/>
                <a:cs typeface="Times New Roman" pitchFamily="18" charset="0"/>
              </a:rPr>
              <a:t> </a:t>
            </a:r>
            <a:r>
              <a:rPr lang="en-US" sz="3200" dirty="0" smtClean="0">
                <a:solidFill>
                  <a:schemeClr val="tx1"/>
                </a:solidFill>
                <a:latin typeface="Times New Roman" pitchFamily="18" charset="0"/>
                <a:cs typeface="Times New Roman" pitchFamily="18" charset="0"/>
                <a:hlinkClick r:id="rId8"/>
              </a:rPr>
              <a:t>Korean Film Archive</a:t>
            </a:r>
            <a:endParaRPr lang="en-US" sz="32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6D89A48-932D-6740-A2FB-82F58176C2CF}" type="slidenum">
              <a:rPr lang="en-US" smtClean="0"/>
              <a:pPr/>
              <a:t>72</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Times New Roman" pitchFamily="18" charset="0"/>
                <a:cs typeface="Times New Roman" pitchFamily="18" charset="0"/>
              </a:rPr>
              <a:t>Find Me</a:t>
            </a:r>
            <a:endParaRPr lang="en-US" b="1" dirty="0">
              <a:solidFill>
                <a:srgbClr val="FFFFFF"/>
              </a:solidFill>
              <a:latin typeface="Times New Roman" pitchFamily="18" charset="0"/>
              <a:cs typeface="Times New Roman" pitchFamily="18" charset="0"/>
            </a:endParaRPr>
          </a:p>
        </p:txBody>
      </p:sp>
      <p:pic>
        <p:nvPicPr>
          <p:cNvPr id="4" name="Content Placeholder 3" descr="webicon.jpg"/>
          <p:cNvPicPr>
            <a:picLocks noGrp="1" noChangeAspect="1"/>
          </p:cNvPicPr>
          <p:nvPr>
            <p:ph idx="1"/>
          </p:nvPr>
        </p:nvPicPr>
        <p:blipFill>
          <a:blip r:embed="rId2"/>
          <a:stretch>
            <a:fillRect/>
          </a:stretch>
        </p:blipFill>
        <p:spPr>
          <a:xfrm>
            <a:off x="914400" y="2133600"/>
            <a:ext cx="577596" cy="545507"/>
          </a:xfrm>
        </p:spPr>
      </p:pic>
      <p:sp>
        <p:nvSpPr>
          <p:cNvPr id="10" name="Slide Number Placeholder 9"/>
          <p:cNvSpPr>
            <a:spLocks noGrp="1"/>
          </p:cNvSpPr>
          <p:nvPr>
            <p:ph type="sldNum" sz="quarter" idx="12"/>
          </p:nvPr>
        </p:nvSpPr>
        <p:spPr/>
        <p:txBody>
          <a:bodyPr/>
          <a:lstStyle/>
          <a:p>
            <a:fld id="{26D89A48-932D-6740-A2FB-82F58176C2CF}" type="slidenum">
              <a:rPr lang="en-US" smtClean="0"/>
              <a:pPr/>
              <a:t>73</a:t>
            </a:fld>
            <a:endParaRPr lang="en-US"/>
          </a:p>
        </p:txBody>
      </p:sp>
      <p:pic>
        <p:nvPicPr>
          <p:cNvPr id="5" name="Picture 4" descr="Untitled-1.jpg"/>
          <p:cNvPicPr>
            <a:picLocks noChangeAspect="1"/>
          </p:cNvPicPr>
          <p:nvPr/>
        </p:nvPicPr>
        <p:blipFill>
          <a:blip r:embed="rId3"/>
          <a:stretch>
            <a:fillRect/>
          </a:stretch>
        </p:blipFill>
        <p:spPr>
          <a:xfrm>
            <a:off x="914400" y="2971800"/>
            <a:ext cx="679875" cy="669084"/>
          </a:xfrm>
          <a:prstGeom prst="rect">
            <a:avLst/>
          </a:prstGeom>
        </p:spPr>
      </p:pic>
      <p:pic>
        <p:nvPicPr>
          <p:cNvPr id="6" name="Picture 5" descr="twitter.jpg"/>
          <p:cNvPicPr>
            <a:picLocks noChangeAspect="1"/>
          </p:cNvPicPr>
          <p:nvPr/>
        </p:nvPicPr>
        <p:blipFill>
          <a:blip r:embed="rId4"/>
          <a:stretch>
            <a:fillRect/>
          </a:stretch>
        </p:blipFill>
        <p:spPr>
          <a:xfrm>
            <a:off x="947928" y="3962400"/>
            <a:ext cx="544068" cy="533400"/>
          </a:xfrm>
          <a:prstGeom prst="rect">
            <a:avLst/>
          </a:prstGeom>
        </p:spPr>
      </p:pic>
      <p:sp>
        <p:nvSpPr>
          <p:cNvPr id="7" name="TextBox 6"/>
          <p:cNvSpPr txBox="1"/>
          <p:nvPr/>
        </p:nvSpPr>
        <p:spPr>
          <a:xfrm>
            <a:off x="1905000" y="2057400"/>
            <a:ext cx="3625912" cy="584776"/>
          </a:xfrm>
          <a:prstGeom prst="rect">
            <a:avLst/>
          </a:prstGeom>
          <a:noFill/>
        </p:spPr>
        <p:txBody>
          <a:bodyPr wrap="none" rtlCol="0">
            <a:spAutoFit/>
          </a:bodyPr>
          <a:lstStyle/>
          <a:p>
            <a:r>
              <a:rPr lang="en-US" sz="3200" dirty="0" smtClean="0"/>
              <a:t>WWW.KTLIT.COM</a:t>
            </a:r>
            <a:endParaRPr lang="en-US" sz="3200" dirty="0"/>
          </a:p>
        </p:txBody>
      </p:sp>
      <p:sp>
        <p:nvSpPr>
          <p:cNvPr id="8" name="TextBox 7"/>
          <p:cNvSpPr txBox="1"/>
          <p:nvPr/>
        </p:nvSpPr>
        <p:spPr>
          <a:xfrm>
            <a:off x="1905000" y="2971800"/>
            <a:ext cx="4579900" cy="584776"/>
          </a:xfrm>
          <a:prstGeom prst="rect">
            <a:avLst/>
          </a:prstGeom>
          <a:noFill/>
        </p:spPr>
        <p:txBody>
          <a:bodyPr wrap="none" rtlCol="0">
            <a:spAutoFit/>
          </a:bodyPr>
          <a:lstStyle/>
          <a:p>
            <a:r>
              <a:rPr lang="en-US" sz="3200" dirty="0" smtClean="0"/>
              <a:t>CHARLES@KTLIT.COM</a:t>
            </a:r>
            <a:endParaRPr lang="en-US" sz="3200" dirty="0"/>
          </a:p>
        </p:txBody>
      </p:sp>
      <p:sp>
        <p:nvSpPr>
          <p:cNvPr id="9" name="TextBox 8"/>
          <p:cNvSpPr txBox="1"/>
          <p:nvPr/>
        </p:nvSpPr>
        <p:spPr>
          <a:xfrm>
            <a:off x="1981200" y="3886200"/>
            <a:ext cx="1668245" cy="584776"/>
          </a:xfrm>
          <a:prstGeom prst="rect">
            <a:avLst/>
          </a:prstGeom>
          <a:noFill/>
        </p:spPr>
        <p:txBody>
          <a:bodyPr wrap="none" rtlCol="0">
            <a:spAutoFit/>
          </a:bodyPr>
          <a:lstStyle/>
          <a:p>
            <a:r>
              <a:rPr lang="en-US" sz="3200" dirty="0" smtClean="0"/>
              <a:t>@KTLIT</a:t>
            </a:r>
            <a:endParaRPr lang="en-US" sz="32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a:cs typeface="Times New Roman"/>
              </a:rPr>
              <a:t>Mediation</a:t>
            </a:r>
            <a:endParaRPr lang="en-US" dirty="0">
              <a:latin typeface="Times New Roman"/>
              <a:cs typeface="Times New Roman"/>
            </a:endParaRPr>
          </a:p>
        </p:txBody>
      </p:sp>
      <p:sp>
        <p:nvSpPr>
          <p:cNvPr id="3" name="Content Placeholder 2"/>
          <p:cNvSpPr>
            <a:spLocks noGrp="1"/>
          </p:cNvSpPr>
          <p:nvPr>
            <p:ph idx="1"/>
          </p:nvPr>
        </p:nvSpPr>
        <p:spPr/>
        <p:txBody>
          <a:bodyPr>
            <a:normAutofit/>
          </a:bodyPr>
          <a:lstStyle/>
          <a:p>
            <a:r>
              <a:rPr lang="en-US" sz="3200" dirty="0" smtClean="0">
                <a:latin typeface="Times New Roman"/>
                <a:cs typeface="Times New Roman"/>
              </a:rPr>
              <a:t>Spirits</a:t>
            </a:r>
          </a:p>
          <a:p>
            <a:r>
              <a:rPr lang="en-US" sz="3200" dirty="0" smtClean="0">
                <a:latin typeface="Times New Roman"/>
                <a:cs typeface="Times New Roman"/>
              </a:rPr>
              <a:t>Ancestors</a:t>
            </a:r>
          </a:p>
          <a:p>
            <a:r>
              <a:rPr lang="en-US" sz="3200" dirty="0" smtClean="0">
                <a:latin typeface="Times New Roman"/>
                <a:cs typeface="Times New Roman"/>
              </a:rPr>
              <a:t>Nature</a:t>
            </a:r>
            <a:endParaRPr lang="en-US" sz="3200" dirty="0">
              <a:latin typeface="Times New Roman"/>
              <a:cs typeface="Times New Roman"/>
            </a:endParaRPr>
          </a:p>
        </p:txBody>
      </p:sp>
      <p:sp>
        <p:nvSpPr>
          <p:cNvPr id="4" name="Slide Number Placeholder 3"/>
          <p:cNvSpPr>
            <a:spLocks noGrp="1"/>
          </p:cNvSpPr>
          <p:nvPr>
            <p:ph type="sldNum" sz="quarter" idx="12"/>
          </p:nvPr>
        </p:nvSpPr>
        <p:spPr/>
        <p:txBody>
          <a:bodyPr/>
          <a:lstStyle/>
          <a:p>
            <a:fld id="{26D89A48-932D-6740-A2FB-82F58176C2CF}" type="slidenum">
              <a:rPr lang="en-US" smtClean="0"/>
              <a:pPr/>
              <a:t>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2" descr="http://cfs.tistory.com/attach/1462/1401638565.jpg"/>
          <p:cNvPicPr>
            <a:picLocks noChangeAspect="1" noChangeArrowheads="1"/>
          </p:cNvPicPr>
          <p:nvPr/>
        </p:nvPicPr>
        <p:blipFill>
          <a:blip r:embed="rId3"/>
          <a:srcRect/>
          <a:stretch>
            <a:fillRect/>
          </a:stretch>
        </p:blipFill>
        <p:spPr bwMode="auto">
          <a:xfrm>
            <a:off x="-1" y="0"/>
            <a:ext cx="10727269" cy="7132701"/>
          </a:xfrm>
          <a:prstGeom prst="rect">
            <a:avLst/>
          </a:prstGeom>
          <a:noFill/>
          <a:ln w="9525">
            <a:noFill/>
            <a:miter lim="800000"/>
            <a:headEnd/>
            <a:tailEnd/>
          </a:ln>
        </p:spPr>
      </p:pic>
      <p:sp>
        <p:nvSpPr>
          <p:cNvPr id="2" name="Title 1"/>
          <p:cNvSpPr>
            <a:spLocks noGrp="1"/>
          </p:cNvSpPr>
          <p:nvPr>
            <p:ph type="title"/>
          </p:nvPr>
        </p:nvSpPr>
        <p:spPr>
          <a:xfrm>
            <a:off x="0" y="0"/>
            <a:ext cx="7556313" cy="1116106"/>
          </a:xfrm>
        </p:spPr>
        <p:txBody>
          <a:bodyPr/>
          <a:lstStyle/>
          <a:p>
            <a:pPr eaLnBrk="1" hangingPunct="1">
              <a:defRPr/>
            </a:pPr>
            <a:r>
              <a:rPr lang="en-US" b="1" dirty="0">
                <a:solidFill>
                  <a:srgbClr val="FFFFFF"/>
                </a:solidFill>
                <a:latin typeface="Times New Roman" pitchFamily="18" charset="0"/>
                <a:cs typeface="Times New Roman" pitchFamily="18" charset="0"/>
              </a:rPr>
              <a:t>Korean Buddhism</a:t>
            </a:r>
          </a:p>
        </p:txBody>
      </p:sp>
      <p:sp>
        <p:nvSpPr>
          <p:cNvPr id="8" name="Content Placeholder 7"/>
          <p:cNvSpPr>
            <a:spLocks noGrp="1"/>
          </p:cNvSpPr>
          <p:nvPr>
            <p:ph idx="1"/>
          </p:nvPr>
        </p:nvSpPr>
        <p:spPr/>
        <p:txBody>
          <a:bodyPr/>
          <a:lstStyle/>
          <a:p>
            <a:endParaRPr lang="en-US"/>
          </a:p>
        </p:txBody>
      </p:sp>
      <p:sp>
        <p:nvSpPr>
          <p:cNvPr id="7" name="Slide Number Placeholder 6"/>
          <p:cNvSpPr>
            <a:spLocks noGrp="1"/>
          </p:cNvSpPr>
          <p:nvPr>
            <p:ph type="sldNum" sz="quarter" idx="12"/>
          </p:nvPr>
        </p:nvSpPr>
        <p:spPr/>
        <p:txBody>
          <a:bodyPr/>
          <a:lstStyle/>
          <a:p>
            <a:fld id="{26D89A48-932D-6740-A2FB-82F58176C2CF}" type="slidenum">
              <a:rPr lang="en-US" smtClean="0"/>
              <a:pPr/>
              <a:t>9</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1110</TotalTime>
  <Words>1978</Words>
  <Application>Microsoft Macintosh PowerPoint</Application>
  <PresentationFormat>On-screen Show (4:3)</PresentationFormat>
  <Paragraphs>400</Paragraphs>
  <Slides>73</Slides>
  <Notes>10</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Twilight</vt:lpstr>
      <vt:lpstr>TRANSLATED Korean Literature In 60 minutes or thereabouts!</vt:lpstr>
      <vt:lpstr>Who Am I?</vt:lpstr>
      <vt:lpstr>What I Will Discuss</vt:lpstr>
      <vt:lpstr>Little Success: Web Survey</vt:lpstr>
      <vt:lpstr>To Understand Early Korean Literature</vt:lpstr>
      <vt:lpstr>Influences</vt:lpstr>
      <vt:lpstr>Korean Shamanism</vt:lpstr>
      <vt:lpstr>Mediation</vt:lpstr>
      <vt:lpstr>Korean Buddhism</vt:lpstr>
      <vt:lpstr>Next Time!</vt:lpstr>
      <vt:lpstr>Korean Confucianism</vt:lpstr>
      <vt:lpstr>5 Relationships</vt:lpstr>
      <vt:lpstr>TAOISM: Lao Tzu</vt:lpstr>
      <vt:lpstr>Harmony</vt:lpstr>
      <vt:lpstr>What Does It Add Up To?</vt:lpstr>
      <vt:lpstr>Oh yeah….</vt:lpstr>
      <vt:lpstr>Some Cultural Differences*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Barriers Does this Create?</vt:lpstr>
      <vt:lpstr>Bad Translation</vt:lpstr>
      <vt:lpstr>Who Cares?</vt:lpstr>
      <vt:lpstr>Literature – Dividing Lines</vt:lpstr>
      <vt:lpstr>Literature –  Dividing Languages</vt:lpstr>
      <vt:lpstr>Koryo Kasa</vt:lpstr>
      <vt:lpstr>Joseon Kasa</vt:lpstr>
      <vt:lpstr>Kasa</vt:lpstr>
      <vt:lpstr>Sijo</vt:lpstr>
      <vt:lpstr>Yi Sun-sin</vt:lpstr>
      <vt:lpstr>Pansori</vt:lpstr>
      <vt:lpstr>Korean Classical Literature</vt:lpstr>
      <vt:lpstr>Classical Prose</vt:lpstr>
      <vt:lpstr>Korean Alphabet: Hangul </vt:lpstr>
      <vt:lpstr>PowerPoint Presentation</vt:lpstr>
      <vt:lpstr>Korean Economy - 5 Centuries in 1; Literature 3 in 1</vt:lpstr>
      <vt:lpstr>Colonialism</vt:lpstr>
      <vt:lpstr>Hyon Chin-gon</vt:lpstr>
      <vt:lpstr>Yi Kwangsu</vt:lpstr>
      <vt:lpstr>Yi-Sang</vt:lpstr>
      <vt:lpstr>Yi-Sang: Poet</vt:lpstr>
      <vt:lpstr>Yi-Sang: Wings (날개)</vt:lpstr>
      <vt:lpstr>WWII and Vietnam</vt:lpstr>
      <vt:lpstr>Civil War?</vt:lpstr>
      <vt:lpstr>Separation Period / Pundan Munhak (1945-Present) </vt:lpstr>
      <vt:lpstr>Hwang Sun-won: Korea’s Dickens</vt:lpstr>
      <vt:lpstr>Miracle on the Han: Economics</vt:lpstr>
      <vt:lpstr>Miracle on the Han: Politics</vt:lpstr>
      <vt:lpstr>Cho Se-Hui: The Dwarf</vt:lpstr>
      <vt:lpstr>Modern Period (19?? – Now)</vt:lpstr>
      <vt:lpstr>Yoryu Chakga: The Changing Status of Women Writers</vt:lpstr>
      <vt:lpstr>Kim Young-ha: Bio</vt:lpstr>
      <vt:lpstr>Kim Young-Ha: “Elevator”</vt:lpstr>
      <vt:lpstr>Post-Modern - Just now beginning to be translated</vt:lpstr>
      <vt:lpstr>Park Min-gyu</vt:lpstr>
      <vt:lpstr>The Future</vt:lpstr>
      <vt:lpstr>Problems</vt:lpstr>
      <vt:lpstr>The “빨리 빨리” Problem?</vt:lpstr>
      <vt:lpstr>Funny?</vt:lpstr>
      <vt:lpstr>Romance?</vt:lpstr>
      <vt:lpstr>Modern to Post-Modern</vt:lpstr>
      <vt:lpstr>Crime/Procedural</vt:lpstr>
      <vt:lpstr>“Womens” Fiction</vt:lpstr>
      <vt:lpstr>Collections: General</vt:lpstr>
      <vt:lpstr>Multi Volume Collections</vt:lpstr>
      <vt:lpstr>Collections: Women’s Literature</vt:lpstr>
      <vt:lpstr>Authors</vt:lpstr>
      <vt:lpstr>Resources</vt:lpstr>
      <vt:lpstr>Find Me</vt:lpstr>
    </vt:vector>
  </TitlesOfParts>
  <Company>Dongguk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Charles Montgomery</dc:creator>
  <cp:lastModifiedBy>Charles Montgomery</cp:lastModifiedBy>
  <cp:revision>394</cp:revision>
  <cp:lastPrinted>2013-12-11T08:36:15Z</cp:lastPrinted>
  <dcterms:created xsi:type="dcterms:W3CDTF">2014-10-14T02:24:05Z</dcterms:created>
  <dcterms:modified xsi:type="dcterms:W3CDTF">2015-03-28T05:02:49Z</dcterms:modified>
</cp:coreProperties>
</file>