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455" r:id="rId2"/>
    <p:sldId id="464" r:id="rId3"/>
    <p:sldId id="469" r:id="rId4"/>
    <p:sldId id="470" r:id="rId5"/>
    <p:sldId id="286" r:id="rId6"/>
    <p:sldId id="423" r:id="rId7"/>
    <p:sldId id="293" r:id="rId8"/>
    <p:sldId id="295" r:id="rId9"/>
    <p:sldId id="298" r:id="rId10"/>
    <p:sldId id="301" r:id="rId11"/>
    <p:sldId id="305" r:id="rId12"/>
    <p:sldId id="363" r:id="rId13"/>
    <p:sldId id="465" r:id="rId14"/>
    <p:sldId id="364" r:id="rId15"/>
    <p:sldId id="365" r:id="rId16"/>
    <p:sldId id="366" r:id="rId17"/>
    <p:sldId id="466" r:id="rId18"/>
    <p:sldId id="369" r:id="rId19"/>
    <p:sldId id="370" r:id="rId20"/>
    <p:sldId id="459" r:id="rId21"/>
    <p:sldId id="371" r:id="rId22"/>
    <p:sldId id="372" r:id="rId23"/>
    <p:sldId id="373" r:id="rId24"/>
    <p:sldId id="374" r:id="rId25"/>
    <p:sldId id="375" r:id="rId26"/>
    <p:sldId id="376" r:id="rId27"/>
    <p:sldId id="377" r:id="rId28"/>
    <p:sldId id="378" r:id="rId29"/>
    <p:sldId id="379" r:id="rId30"/>
    <p:sldId id="380" r:id="rId31"/>
    <p:sldId id="383" r:id="rId32"/>
    <p:sldId id="381" r:id="rId33"/>
    <p:sldId id="453" r:id="rId34"/>
    <p:sldId id="382" r:id="rId35"/>
    <p:sldId id="385" r:id="rId36"/>
    <p:sldId id="460" r:id="rId37"/>
    <p:sldId id="392" r:id="rId38"/>
    <p:sldId id="449" r:id="rId39"/>
    <p:sldId id="431" r:id="rId40"/>
    <p:sldId id="432" r:id="rId41"/>
    <p:sldId id="393" r:id="rId42"/>
    <p:sldId id="439" r:id="rId43"/>
    <p:sldId id="462" r:id="rId44"/>
    <p:sldId id="461" r:id="rId45"/>
    <p:sldId id="440" r:id="rId46"/>
    <p:sldId id="436" r:id="rId47"/>
    <p:sldId id="438" r:id="rId48"/>
    <p:sldId id="442" r:id="rId49"/>
    <p:sldId id="444" r:id="rId50"/>
    <p:sldId id="437" r:id="rId51"/>
    <p:sldId id="389" r:id="rId52"/>
    <p:sldId id="408" r:id="rId53"/>
    <p:sldId id="443" r:id="rId54"/>
    <p:sldId id="409" r:id="rId55"/>
    <p:sldId id="468" r:id="rId56"/>
    <p:sldId id="463" r:id="rId57"/>
    <p:sldId id="415" r:id="rId58"/>
    <p:sldId id="422" r:id="rId59"/>
    <p:sldId id="416" r:id="rId60"/>
    <p:sldId id="418" r:id="rId61"/>
    <p:sldId id="411" r:id="rId62"/>
    <p:sldId id="456"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4" autoAdjust="0"/>
    <p:restoredTop sz="82927" autoAdjust="0"/>
  </p:normalViewPr>
  <p:slideViewPr>
    <p:cSldViewPr snapToObjects="1">
      <p:cViewPr varScale="1">
        <p:scale>
          <a:sx n="58" d="100"/>
          <a:sy n="58" d="100"/>
        </p:scale>
        <p:origin x="-7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820D90-5E28-CB49-8084-6FA97719FD70}" type="datetimeFigureOut">
              <a:rPr lang="en-US" smtClean="0"/>
              <a:pPr/>
              <a:t>5/6/17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846CAC-01DC-2344-9429-D10DF657FB55}" type="slidenum">
              <a:rPr lang="en-US" smtClean="0"/>
              <a:pPr/>
              <a:t>‹#›</a:t>
            </a:fld>
            <a:endParaRPr lang="en-US"/>
          </a:p>
        </p:txBody>
      </p:sp>
    </p:spTree>
    <p:extLst>
      <p:ext uri="{BB962C8B-B14F-4D97-AF65-F5344CB8AC3E}">
        <p14:creationId xmlns:p14="http://schemas.microsoft.com/office/powerpoint/2010/main" val="3188009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601A5-B069-6441-965B-F76D34389B2B}" type="datetimeFigureOut">
              <a:rPr lang="en-US" smtClean="0"/>
              <a:pPr/>
              <a:t>5/6/17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86F70-148A-B948-87E0-537CDA0B9E83}" type="slidenum">
              <a:rPr lang="en-US" smtClean="0"/>
              <a:pPr/>
              <a:t>‹#›</a:t>
            </a:fld>
            <a:endParaRPr lang="en-US"/>
          </a:p>
        </p:txBody>
      </p:sp>
    </p:spTree>
    <p:extLst>
      <p:ext uri="{BB962C8B-B14F-4D97-AF65-F5344CB8AC3E}">
        <p14:creationId xmlns:p14="http://schemas.microsoft.com/office/powerpoint/2010/main" val="2390893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Commercial farming begins in the 16</a:t>
            </a:r>
            <a:r>
              <a:rPr lang="en-US" baseline="30000" dirty="0" smtClean="0"/>
              <a:t>th</a:t>
            </a:r>
            <a:r>
              <a:rPr lang="en-US" baseline="0" dirty="0" smtClean="0"/>
              <a:t> century in Britain.</a:t>
            </a:r>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t>
            </a:r>
            <a:r>
              <a:rPr lang="en-US" dirty="0" err="1" smtClean="0"/>
              <a:t>overn</a:t>
            </a:r>
            <a:r>
              <a:rPr lang="en-US" baseline="0" dirty="0" smtClean="0"/>
              <a:t> not noble, no one one.. Compare to Vietnam</a:t>
            </a:r>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59</a:t>
            </a:fld>
            <a:endParaRPr lang="en-US"/>
          </a:p>
        </p:txBody>
      </p:sp>
    </p:spTree>
    <p:extLst>
      <p:ext uri="{BB962C8B-B14F-4D97-AF65-F5344CB8AC3E}">
        <p14:creationId xmlns:p14="http://schemas.microsoft.com/office/powerpoint/2010/main" val="343175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2F141-6410-4E4D-9409-3EB257C94BAF}" type="slidenum">
              <a:rPr lang="en-US" smtClean="0"/>
              <a:pPr/>
              <a:t>61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r>
              <a:rPr lang="en-US" sz="1200" dirty="0" smtClean="0"/>
              <a:t> Roots in folk beliefs related to ancient communal worship rites offered to gods</a:t>
            </a:r>
          </a:p>
          <a:p>
            <a:pPr eaLnBrk="1" hangingPunct="1"/>
            <a:r>
              <a:rPr lang="en-US" sz="1200" dirty="0" smtClean="0"/>
              <a:t> Resolution of problems through meeting of humans and spirits mediated by </a:t>
            </a:r>
            <a:br>
              <a:rPr lang="en-US" sz="1200" dirty="0" smtClean="0"/>
            </a:br>
            <a:r>
              <a:rPr lang="en-US" sz="1200" dirty="0" smtClean="0"/>
              <a:t>shamans</a:t>
            </a:r>
          </a:p>
          <a:p>
            <a:pPr eaLnBrk="1" hangingPunct="1">
              <a:spcBef>
                <a:spcPct val="0"/>
              </a:spcBef>
            </a:pPr>
            <a:r>
              <a:rPr lang="en-US" dirty="0" smtClean="0"/>
              <a:t>Three </a:t>
            </a:r>
            <a:r>
              <a:rPr lang="en-US" dirty="0"/>
              <a:t>elements are seen as essential to a “</a:t>
            </a:r>
            <a:r>
              <a:rPr lang="en-US" dirty="0" err="1"/>
              <a:t>goot</a:t>
            </a:r>
            <a:r>
              <a:rPr lang="en-US" dirty="0"/>
              <a:t>” (Korean shamanistic ritual): the spirits as the object of folk beliefs, the believers praying to those spirits, and the shaman mediating between the spirits and the believers.</a:t>
            </a:r>
          </a:p>
        </p:txBody>
      </p:sp>
      <p:sp>
        <p:nvSpPr>
          <p:cNvPr id="57348" name="Slide Number Placeholder 3"/>
          <p:cNvSpPr>
            <a:spLocks noGrp="1"/>
          </p:cNvSpPr>
          <p:nvPr>
            <p:ph type="sldNum" sz="quarter" idx="5"/>
          </p:nvPr>
        </p:nvSpPr>
        <p:spPr bwMode="auto">
          <a:noFill/>
          <a:ln>
            <a:miter lim="800000"/>
            <a:headEnd/>
            <a:tailEnd/>
          </a:ln>
        </p:spPr>
        <p:txBody>
          <a:bodyPr/>
          <a:lstStyle/>
          <a:p>
            <a:fld id="{D5F07805-EE66-E743-8748-330C2E3CBE6C}" type="slidenum">
              <a:rPr lang="en-US">
                <a:latin typeface="Calibri" pitchFamily="-84" charset="0"/>
              </a:rPr>
              <a:pPr/>
              <a:t>14</a:t>
            </a:fld>
            <a:endParaRPr lang="en-US">
              <a:latin typeface="Calibri" pitchFamily="-84" charset="0"/>
            </a:endParaRPr>
          </a:p>
        </p:txBody>
      </p:sp>
      <p:sp>
        <p:nvSpPr>
          <p:cNvPr id="57349"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r>
              <a:rPr lang="en-US" sz="1200" dirty="0" smtClean="0"/>
              <a:t> Introduced in three kingdom era (@ 372 A.D.)</a:t>
            </a:r>
          </a:p>
          <a:p>
            <a:pPr eaLnBrk="1" hangingPunct="1"/>
            <a:r>
              <a:rPr lang="en-US" sz="1200" dirty="0" smtClean="0"/>
              <a:t> State religion in three kingdoms and </a:t>
            </a:r>
            <a:r>
              <a:rPr lang="en-US" sz="1200" dirty="0" err="1" smtClean="0"/>
              <a:t>Goryeo</a:t>
            </a:r>
            <a:endParaRPr lang="en-US" sz="1200" dirty="0" smtClean="0"/>
          </a:p>
          <a:p>
            <a:pPr eaLnBrk="1" hangingPunct="1"/>
            <a:r>
              <a:rPr lang="en-US" sz="1200" dirty="0" smtClean="0"/>
              <a:t> Deep influence in every aspect of Korean life</a:t>
            </a:r>
          </a:p>
          <a:p>
            <a:pPr eaLnBrk="1" hangingPunct="1"/>
            <a:r>
              <a:rPr lang="en-US" sz="1200" dirty="0" smtClean="0"/>
              <a:t> Korea still 24% Buddhist.</a:t>
            </a:r>
          </a:p>
          <a:p>
            <a:pPr eaLnBrk="1" hangingPunct="1">
              <a:spcBef>
                <a:spcPct val="0"/>
              </a:spcBef>
            </a:pPr>
            <a:r>
              <a:rPr lang="en-US" dirty="0" smtClean="0"/>
              <a:t>Buddhism </a:t>
            </a:r>
            <a:r>
              <a:rPr lang="en-US" dirty="0"/>
              <a:t>is a philosophy and religion, brought to Korea almost 1800 years ago. The principles of Buddhist teaching are deeply rooted in the way of life among Koreans regardless of their religion.</a:t>
            </a:r>
          </a:p>
          <a:p>
            <a:pPr eaLnBrk="1" hangingPunct="1">
              <a:spcBef>
                <a:spcPct val="0"/>
              </a:spcBef>
            </a:pPr>
            <a:r>
              <a:rPr lang="en-US" dirty="0"/>
              <a:t>Many national treasures in art and architecture are Buddhism related, such as, Buddhist temple buildings or statues of Buddha.</a:t>
            </a:r>
          </a:p>
        </p:txBody>
      </p:sp>
      <p:sp>
        <p:nvSpPr>
          <p:cNvPr id="59396" name="Slide Number Placeholder 3"/>
          <p:cNvSpPr>
            <a:spLocks noGrp="1"/>
          </p:cNvSpPr>
          <p:nvPr>
            <p:ph type="sldNum" sz="quarter" idx="5"/>
          </p:nvPr>
        </p:nvSpPr>
        <p:spPr bwMode="auto">
          <a:noFill/>
          <a:ln>
            <a:miter lim="800000"/>
            <a:headEnd/>
            <a:tailEnd/>
          </a:ln>
        </p:spPr>
        <p:txBody>
          <a:bodyPr/>
          <a:lstStyle/>
          <a:p>
            <a:fld id="{D0768229-2696-AB48-9C91-EF2081A89212}" type="slidenum">
              <a:rPr lang="en-US">
                <a:latin typeface="Calibri" pitchFamily="-84" charset="0"/>
              </a:rPr>
              <a:pPr/>
              <a:t>15</a:t>
            </a:fld>
            <a:endParaRPr lang="en-US">
              <a:latin typeface="Calibri" pitchFamily="-84" charset="0"/>
            </a:endParaRPr>
          </a:p>
        </p:txBody>
      </p:sp>
      <p:sp>
        <p:nvSpPr>
          <p:cNvPr id="59397"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r>
              <a:rPr lang="en-US" sz="1200" dirty="0" smtClean="0"/>
              <a:t> </a:t>
            </a:r>
            <a:r>
              <a:rPr lang="en-US" sz="1200" dirty="0" err="1" smtClean="0"/>
              <a:t>Joseon</a:t>
            </a:r>
            <a:r>
              <a:rPr lang="en-US" sz="1200" dirty="0" smtClean="0"/>
              <a:t> dynasty promoted Confucian philosophies as national philosophy</a:t>
            </a:r>
            <a:r>
              <a:rPr lang="en-US" sz="1100" dirty="0" smtClean="0"/>
              <a:t>.</a:t>
            </a:r>
          </a:p>
          <a:p>
            <a:pPr eaLnBrk="1" hangingPunct="1"/>
            <a:r>
              <a:rPr lang="en-US" sz="1200" dirty="0" smtClean="0"/>
              <a:t> Intellectual Achievement</a:t>
            </a:r>
          </a:p>
          <a:p>
            <a:pPr eaLnBrk="1" hangingPunct="1"/>
            <a:r>
              <a:rPr lang="en-US" sz="1200" dirty="0" smtClean="0"/>
              <a:t>‘Proper’ Social Structure </a:t>
            </a:r>
          </a:p>
          <a:p>
            <a:pPr eaLnBrk="1" hangingPunct="1">
              <a:spcBef>
                <a:spcPct val="0"/>
              </a:spcBef>
            </a:pPr>
            <a:r>
              <a:rPr lang="en-US" dirty="0" err="1" smtClean="0"/>
              <a:t>Joseon</a:t>
            </a:r>
            <a:r>
              <a:rPr lang="en-US" dirty="0" smtClean="0"/>
              <a:t> </a:t>
            </a:r>
            <a:r>
              <a:rPr lang="en-US" dirty="0"/>
              <a:t>dynasty adopted Confucianism as its ruling ideology. Important Korean Confucian ceremonies are “coming of age at age 15 years”, marriage, death, and the anniversary of an ancestor’s death. Among these, funerals had the greatest effect on people’s lives. The funeral was a way of expressing one’s innermost feelings, and its conduct and atmosphere depended on the degree of intimacy or formality in the relationship between the living and the deceased. The </a:t>
            </a:r>
            <a:r>
              <a:rPr lang="en-US" dirty="0" err="1"/>
              <a:t>Joseon</a:t>
            </a:r>
            <a:r>
              <a:rPr lang="en-US" dirty="0"/>
              <a:t> promoted a revised form of </a:t>
            </a:r>
            <a:r>
              <a:rPr lang="en-US" dirty="0" err="1"/>
              <a:t>Confucianism,calld</a:t>
            </a:r>
            <a:r>
              <a:rPr lang="en-US" dirty="0"/>
              <a:t> Neo-Confucianism, that had also been developed in China.  In the 18</a:t>
            </a:r>
            <a:r>
              <a:rPr lang="en-US" baseline="30000" dirty="0"/>
              <a:t>th</a:t>
            </a:r>
            <a:r>
              <a:rPr lang="en-US" dirty="0"/>
              <a:t> and 19</a:t>
            </a:r>
            <a:r>
              <a:rPr lang="en-US" baseline="30000" dirty="0"/>
              <a:t>th</a:t>
            </a:r>
            <a:r>
              <a:rPr lang="en-US" dirty="0"/>
              <a:t> centuries, scholars developed and promoted the emergence of </a:t>
            </a:r>
            <a:r>
              <a:rPr lang="en-US" dirty="0" err="1"/>
              <a:t>Silhak</a:t>
            </a:r>
            <a:r>
              <a:rPr lang="en-US" dirty="0"/>
              <a:t>, or Practical Learning, which some see as an early step toward modern social and scientific practices.</a:t>
            </a:r>
          </a:p>
        </p:txBody>
      </p:sp>
      <p:sp>
        <p:nvSpPr>
          <p:cNvPr id="61444" name="Slide Number Placeholder 3"/>
          <p:cNvSpPr>
            <a:spLocks noGrp="1"/>
          </p:cNvSpPr>
          <p:nvPr>
            <p:ph type="sldNum" sz="quarter" idx="5"/>
          </p:nvPr>
        </p:nvSpPr>
        <p:spPr bwMode="auto">
          <a:noFill/>
          <a:ln>
            <a:miter lim="800000"/>
            <a:headEnd/>
            <a:tailEnd/>
          </a:ln>
        </p:spPr>
        <p:txBody>
          <a:bodyPr/>
          <a:lstStyle/>
          <a:p>
            <a:fld id="{392D2645-7DE9-D34E-A24B-C80E7894DF17}" type="slidenum">
              <a:rPr lang="en-US">
                <a:latin typeface="Calibri" pitchFamily="-84" charset="0"/>
              </a:rPr>
              <a:pPr/>
              <a:t>16</a:t>
            </a:fld>
            <a:endParaRPr lang="en-US">
              <a:latin typeface="Calibri" pitchFamily="-84" charset="0"/>
            </a:endParaRPr>
          </a:p>
        </p:txBody>
      </p:sp>
      <p:sp>
        <p:nvSpPr>
          <p:cNvPr id="6144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17</a:t>
            </a:fld>
            <a:endParaRPr lang="en-US"/>
          </a:p>
        </p:txBody>
      </p:sp>
    </p:spTree>
    <p:extLst>
      <p:ext uri="{BB962C8B-B14F-4D97-AF65-F5344CB8AC3E}">
        <p14:creationId xmlns:p14="http://schemas.microsoft.com/office/powerpoint/2010/main" val="19368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Yi’s creation</a:t>
            </a:r>
            <a:r>
              <a:rPr lang="en-US" baseline="0" dirty="0" smtClean="0"/>
              <a:t> of </a:t>
            </a:r>
            <a:r>
              <a:rPr lang="en-US" baseline="0" dirty="0" err="1" smtClean="0"/>
              <a:t>Pundan</a:t>
            </a:r>
            <a:r>
              <a:rPr lang="en-US" baseline="0" dirty="0" smtClean="0"/>
              <a:t> </a:t>
            </a:r>
            <a:r>
              <a:rPr lang="en-US" baseline="0" dirty="0" err="1" smtClean="0"/>
              <a:t>munhak</a:t>
            </a:r>
            <a:r>
              <a:rPr lang="en-US" baseline="0" dirty="0" smtClean="0"/>
              <a:t> at this time</a:t>
            </a:r>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biography of worldly desires under Confucianism.</a:t>
            </a:r>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Kumo</a:t>
            </a:r>
            <a:r>
              <a:rPr lang="en-US" dirty="0" smtClean="0"/>
              <a:t> – Biographical</a:t>
            </a:r>
            <a:r>
              <a:rPr lang="en-US" baseline="0" dirty="0" smtClean="0"/>
              <a:t> tale of conflict between worldly desires and Confucianism.</a:t>
            </a:r>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r>
              <a:rPr lang="en-US"/>
              <a:t>Hangul is the only alphabet in the whole world invented by one person. It is a purely phonetic alphabet with 10 vowels and 14 constants.</a:t>
            </a:r>
          </a:p>
          <a:p>
            <a:pPr eaLnBrk="1" hangingPunct="1">
              <a:spcBef>
                <a:spcPct val="0"/>
              </a:spcBef>
            </a:pPr>
            <a:r>
              <a:rPr lang="en-US"/>
              <a:t>Koreans used Chinese characters before the invention of Korean alphabet. The majority of Koreans were effectively illiterate before the invention of Hangul. </a:t>
            </a:r>
          </a:p>
          <a:p>
            <a:pPr eaLnBrk="1" hangingPunct="1">
              <a:spcBef>
                <a:spcPct val="0"/>
              </a:spcBef>
            </a:pPr>
            <a:r>
              <a:rPr lang="en-US"/>
              <a:t>In explaining the need for the new script, King Sejong explained that the Korean language was different from Chinese; using Chinese characters to write was so difficult for the common people that only privileged aristocrats</a:t>
            </a:r>
            <a:r>
              <a:rPr lang="en-US" i="1"/>
              <a:t>,</a:t>
            </a:r>
            <a:r>
              <a:rPr lang="en-US"/>
              <a:t> usually male, could read and write. Hangul was designed so that even a commoner could learn to read and write.</a:t>
            </a:r>
          </a:p>
          <a:p>
            <a:pPr eaLnBrk="1" hangingPunct="1">
              <a:spcBef>
                <a:spcPct val="0"/>
              </a:spcBef>
            </a:pPr>
            <a:r>
              <a:rPr lang="en-US">
                <a:solidFill>
                  <a:schemeClr val="bg1"/>
                </a:solidFill>
              </a:rPr>
              <a:t>"</a:t>
            </a:r>
            <a:r>
              <a:rPr lang="en-US" i="1">
                <a:solidFill>
                  <a:schemeClr val="bg1"/>
                </a:solidFill>
              </a:rPr>
              <a:t>Hunmin Jeong-eum</a:t>
            </a:r>
            <a:r>
              <a:rPr lang="en-US">
                <a:solidFill>
                  <a:schemeClr val="bg1"/>
                </a:solidFill>
              </a:rPr>
              <a:t> Explanation and Examples“ explains the design of the consonant letters according to “articulatory phonetics” and the vowel letters according to the principles of “yin and yang” and “vowel harmony”.</a:t>
            </a:r>
          </a:p>
          <a:p>
            <a:pPr eaLnBrk="1" hangingPunct="1">
              <a:spcBef>
                <a:spcPct val="0"/>
              </a:spcBef>
            </a:pPr>
            <a:r>
              <a:rPr lang="en-US" i="1"/>
              <a:t>From http://library.thinkquest.org/20746/non/info/index.html</a:t>
            </a:r>
          </a:p>
        </p:txBody>
      </p:sp>
      <p:sp>
        <p:nvSpPr>
          <p:cNvPr id="40964" name="Slide Number Placeholder 3"/>
          <p:cNvSpPr>
            <a:spLocks noGrp="1"/>
          </p:cNvSpPr>
          <p:nvPr>
            <p:ph type="sldNum" sz="quarter" idx="5"/>
          </p:nvPr>
        </p:nvSpPr>
        <p:spPr bwMode="auto">
          <a:noFill/>
          <a:ln>
            <a:miter lim="800000"/>
            <a:headEnd/>
            <a:tailEnd/>
          </a:ln>
        </p:spPr>
        <p:txBody>
          <a:bodyPr/>
          <a:lstStyle/>
          <a:p>
            <a:fld id="{F88B13A7-82AD-E04F-AA58-2930439A39F7}" type="slidenum">
              <a:rPr lang="en-US">
                <a:latin typeface="Calibri" pitchFamily="-84" charset="0"/>
              </a:rPr>
              <a:pPr/>
              <a:t>34</a:t>
            </a:fld>
            <a:endParaRPr lang="en-US">
              <a:latin typeface="Calibri" pitchFamily="-84" charset="0"/>
            </a:endParaRPr>
          </a:p>
        </p:txBody>
      </p:sp>
      <p:sp>
        <p:nvSpPr>
          <p:cNvPr id="4096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41219CA-1C91-4AF1-A608-6ABB3D3CBB14}" type="datetime1">
              <a:rPr lang="en-US" smtClean="0"/>
              <a:pPr/>
              <a:t>5/6/17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DFDA134-D3E5-4A6F-84D4-E2020B078E97}" type="datetime1">
              <a:rPr lang="en-US" smtClean="0"/>
              <a:pPr/>
              <a:t>5/6/17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E0A6C0-20B8-4AC0-9614-F474E205D376}" type="datetime1">
              <a:rPr lang="en-US" smtClean="0"/>
              <a:pPr/>
              <a:t>5/6/17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11D3F73-44F0-4641-8B37-A6CFF6993627}" type="datetime1">
              <a:rPr lang="en-US" smtClean="0"/>
              <a:pPr/>
              <a:t>5/6/17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4B36394-8691-4C56-A637-67BFFC2F5FBB}" type="datetime1">
              <a:rPr lang="en-US" smtClean="0"/>
              <a:pPr/>
              <a:t>5/6/17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28D27C9-8AD5-4782-9D55-BE0F0CF60B7C}" type="datetime1">
              <a:rPr lang="en-US" smtClean="0"/>
              <a:pPr/>
              <a:t>5/6/17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C2F18-F48E-4FC9-834F-F32064E7D617}" type="datetime1">
              <a:rPr lang="en-US" smtClean="0"/>
              <a:pPr/>
              <a:t>5/6/17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A96D7B4A-6CCD-4667-BB68-ECF59A076C0A}" type="datetime1">
              <a:rPr lang="en-US" smtClean="0"/>
              <a:pPr/>
              <a:t>5/6/17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3AC22DB-D63C-4C22-9C73-822B80C0DA3F}" type="datetime1">
              <a:rPr lang="en-US" smtClean="0"/>
              <a:pPr/>
              <a:t>5/6/17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FD43CEF-15B0-49E7-9D86-2B785D6679D5}" type="datetime1">
              <a:rPr lang="en-US" smtClean="0"/>
              <a:pPr/>
              <a:t>5/6/17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B92AD1-9230-4E13-93F4-4AACD3C5ADE6}" type="datetime1">
              <a:rPr lang="en-US" smtClean="0"/>
              <a:pPr/>
              <a:t>5/6/17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6AFAD5-393D-4990-A27F-73DF485B65FC}" type="datetime1">
              <a:rPr lang="en-US" smtClean="0"/>
              <a:pPr/>
              <a:t>5/6/17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2880BB-2B86-4F59-9E73-65C3E047B338}" type="datetime1">
              <a:rPr lang="en-US" smtClean="0"/>
              <a:pPr/>
              <a:t>5/6/17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751D5C-C489-47FB-864A-98AAAA56B60D}" type="datetime1">
              <a:rPr lang="en-US" smtClean="0"/>
              <a:pPr/>
              <a:t>5/6/17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728B93B-FADD-4884-9C47-A95EADEFCAB5}" type="datetime1">
              <a:rPr lang="en-US" smtClean="0"/>
              <a:pPr/>
              <a:t>5/6/17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4A0E0CE-4B78-4A76-A8CA-EF383CBD112D}" type="datetime1">
              <a:rPr lang="en-US" smtClean="0"/>
              <a:pPr/>
              <a:t>5/6/17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361A3BC-1721-41A9-A28E-3ABDE20B2BFB}" type="slidenum">
              <a:rPr smtClean="0"/>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F9B617B-864C-419A-AC38-80401FC05B47}" type="datetime1">
              <a:rPr lang="en-US" smtClean="0"/>
              <a:pPr/>
              <a:t>5/6/17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975FDB-C373-4C0F-91FB-4199AD858883}" type="datetime1">
              <a:rPr lang="en-US" smtClean="0"/>
              <a:pPr/>
              <a:t>5/6/17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89A48-932D-6740-A2FB-82F58176C2CF}"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2E79FE8-4A3A-4FEC-9D01-3A294B34A148}" type="datetime1">
              <a:rPr lang="en-US" smtClean="0"/>
              <a:pPr/>
              <a:t>5/6/17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6D89A48-932D-6740-A2FB-82F58176C2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C170DE-7E71-40B6-9827-63F27E69D624}" type="datetime1">
              <a:rPr lang="en-US" smtClean="0"/>
              <a:pPr/>
              <a:t>5/6/17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4D00673-E984-43E4-BF53-A4E0CD11AD83}" type="datetime1">
              <a:rPr lang="en-US" smtClean="0"/>
              <a:pPr/>
              <a:t>5/6/17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6D89A48-932D-6740-A2FB-82F58176C2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amguk_sagi" TargetMode="External"/><Relationship Id="rId4" Type="http://schemas.openxmlformats.org/officeDocument/2006/relationships/hyperlink" Target="https://en.wikipedia.org/wiki/Samguk_yusa"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tiff"/><Relationship Id="rId3"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mazon.com/Modern-Korean-Fiction-Bruce-Fulton/dp/0231135130/ref=sr_1_1?s=books&amp;ie=UTF8&amp;qid=1290326131&amp;sr=1-1" TargetMode="External"/><Relationship Id="rId4" Type="http://schemas.openxmlformats.org/officeDocument/2006/relationships/hyperlink" Target="http://www.amazon.com/s/ref=nb_sb_noss?url=search-alias=stripbooks&amp;field-keywords=%22land+of+exile%22&amp;x=0&amp;y=0" TargetMode="External"/><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hyperlink" Target="http://www.amazon.com/Waxen-Wings-Koreana-Anthology-Fiction/dp/1597432032/ref=sr_1_1?ie=UTF8&amp;s=books&amp;qid=1302245402&amp;sr=1-1"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hyperlink" Target="http://www.amazon.com/Words-Farewell-Stories-Writers-DEL-Anthologies/dp/0931188768/ref=sr_1_fkmr0_1?ie=UTF8&amp;qid=1302245326&amp;sr=1-1-fkmr0" TargetMode="External"/><Relationship Id="rId4" Type="http://schemas.openxmlformats.org/officeDocument/2006/relationships/hyperlink" Target="http://www.ktlit.com/korean-literature/review-questioning-minds-short-stories-by-modern-korean-women" TargetMode="External"/><Relationship Id="rId5"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hyperlink" Target="http://www.yangliudesign.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ktlit.com/korean-literature/the-all-modern-korean-literature-in-translation-online-project" TargetMode="External"/><Relationship Id="rId4" Type="http://schemas.openxmlformats.org/officeDocument/2006/relationships/hyperlink" Target="http://hompi.sogang.ac.kr/anthony/" TargetMode="External"/><Relationship Id="rId5" Type="http://schemas.openxmlformats.org/officeDocument/2006/relationships/hyperlink" Target="http://www.ekoreajournal.net/main/index.htm" TargetMode="External"/><Relationship Id="rId6" Type="http://schemas.openxmlformats.org/officeDocument/2006/relationships/hyperlink" Target="http://eng.klti.or.kr/e_main.do" TargetMode="External"/><Relationship Id="rId7" Type="http://schemas.openxmlformats.org/officeDocument/2006/relationships/hyperlink" Target="http://WWW.KTLIT.COM" TargetMode="External"/><Relationship Id="rId8" Type="http://schemas.openxmlformats.org/officeDocument/2006/relationships/hyperlink" Target="http://www.youtube.com/koreanfil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8054787" cy="1116106"/>
          </a:xfrm>
        </p:spPr>
        <p:txBody>
          <a:bodyPr/>
          <a:lstStyle/>
          <a:p>
            <a:r>
              <a:rPr lang="en-US" b="1" dirty="0" smtClean="0">
                <a:solidFill>
                  <a:srgbClr val="FFFFFF"/>
                </a:solidFill>
                <a:latin typeface="Times New Roman" pitchFamily="18" charset="0"/>
                <a:ea typeface="양재깨비체B" pitchFamily="18" charset="-127"/>
                <a:cs typeface="Times New Roman" pitchFamily="18" charset="0"/>
              </a:rPr>
              <a:t>TRANSLATED Korean Literature: </a:t>
            </a:r>
            <a:br>
              <a:rPr lang="en-US" b="1" dirty="0" smtClean="0">
                <a:solidFill>
                  <a:srgbClr val="FFFFFF"/>
                </a:solidFill>
                <a:latin typeface="Times New Roman" pitchFamily="18" charset="0"/>
                <a:ea typeface="양재깨비체B" pitchFamily="18" charset="-127"/>
                <a:cs typeface="Times New Roman" pitchFamily="18" charset="0"/>
              </a:rPr>
            </a:br>
            <a:r>
              <a:rPr lang="en-US" b="1" dirty="0" smtClean="0">
                <a:solidFill>
                  <a:srgbClr val="FFFFFF"/>
                </a:solidFill>
                <a:latin typeface="Times New Roman" pitchFamily="18" charset="0"/>
                <a:ea typeface="양재깨비체B" pitchFamily="18" charset="-127"/>
                <a:cs typeface="Times New Roman" pitchFamily="18" charset="0"/>
              </a:rPr>
              <a:t>In 60 minutes or less</a:t>
            </a:r>
            <a:r>
              <a:rPr lang="en-US" dirty="0" smtClean="0">
                <a:solidFill>
                  <a:srgbClr val="FFFFFF"/>
                </a:solidFill>
                <a:latin typeface="Times New Roman" pitchFamily="18" charset="0"/>
                <a:ea typeface="양재깨비체B" pitchFamily="18" charset="-127"/>
                <a:cs typeface="Times New Roman" pitchFamily="18" charset="0"/>
              </a:rPr>
              <a:t>!</a:t>
            </a:r>
            <a:endParaRPr lang="en-US" dirty="0">
              <a:solidFill>
                <a:srgbClr val="FFFFFF"/>
              </a:solidFill>
              <a:latin typeface="Times New Roman" pitchFamily="18" charset="0"/>
              <a:ea typeface="양재깨비체B" pitchFamily="18" charset="-127"/>
              <a:cs typeface="Times New Roman" pitchFamily="18" charset="0"/>
            </a:endParaRPr>
          </a:p>
        </p:txBody>
      </p:sp>
      <p:sp>
        <p:nvSpPr>
          <p:cNvPr id="9" name="Slide Number Placeholder 8"/>
          <p:cNvSpPr>
            <a:spLocks noGrp="1"/>
          </p:cNvSpPr>
          <p:nvPr>
            <p:ph type="sldNum" sz="quarter" idx="12"/>
          </p:nvPr>
        </p:nvSpPr>
        <p:spPr/>
        <p:txBody>
          <a:bodyPr/>
          <a:lstStyle/>
          <a:p>
            <a:fld id="{26D89A48-932D-6740-A2FB-82F58176C2CF}" type="slidenum">
              <a:rPr lang="en-US" smtClean="0"/>
              <a:pPr/>
              <a:t>1</a:t>
            </a:fld>
            <a:endParaRPr lang="en-US"/>
          </a:p>
        </p:txBody>
      </p:sp>
      <p:sp>
        <p:nvSpPr>
          <p:cNvPr id="15" name="TextBox 14"/>
          <p:cNvSpPr txBox="1"/>
          <p:nvPr/>
        </p:nvSpPr>
        <p:spPr>
          <a:xfrm>
            <a:off x="4371911" y="6126163"/>
            <a:ext cx="4148491" cy="369332"/>
          </a:xfrm>
          <a:prstGeom prst="rect">
            <a:avLst/>
          </a:prstGeom>
          <a:noFill/>
        </p:spPr>
        <p:txBody>
          <a:bodyPr wrap="none" rtlCol="0">
            <a:spAutoFit/>
          </a:bodyPr>
          <a:lstStyle/>
          <a:p>
            <a:r>
              <a:rPr lang="en-US" dirty="0" err="1" smtClean="0"/>
              <a:t>Pssssst</a:t>
            </a:r>
            <a:r>
              <a:rPr lang="en-US" dirty="0" smtClean="0"/>
              <a:t>…….Q&amp;A Whenever you want!</a:t>
            </a:r>
            <a:endParaRPr lang="en-US" dirty="0"/>
          </a:p>
        </p:txBody>
      </p:sp>
      <p:pic>
        <p:nvPicPr>
          <p:cNvPr id="4" name="Picture 3"/>
          <p:cNvPicPr>
            <a:picLocks noChangeAspect="1"/>
          </p:cNvPicPr>
          <p:nvPr/>
        </p:nvPicPr>
        <p:blipFill>
          <a:blip r:embed="rId3"/>
          <a:stretch>
            <a:fillRect/>
          </a:stretch>
        </p:blipFill>
        <p:spPr>
          <a:xfrm>
            <a:off x="484653" y="2012950"/>
            <a:ext cx="1270000" cy="1409700"/>
          </a:xfrm>
          <a:prstGeom prst="rect">
            <a:avLst/>
          </a:prstGeom>
        </p:spPr>
      </p:pic>
      <p:pic>
        <p:nvPicPr>
          <p:cNvPr id="5" name="Picture 4"/>
          <p:cNvPicPr>
            <a:picLocks noChangeAspect="1"/>
          </p:cNvPicPr>
          <p:nvPr/>
        </p:nvPicPr>
        <p:blipFill>
          <a:blip r:embed="rId4"/>
          <a:stretch>
            <a:fillRect/>
          </a:stretch>
        </p:blipFill>
        <p:spPr>
          <a:xfrm>
            <a:off x="2195736" y="2012950"/>
            <a:ext cx="2503566" cy="1409700"/>
          </a:xfrm>
          <a:prstGeom prst="rect">
            <a:avLst/>
          </a:prstGeom>
        </p:spPr>
      </p:pic>
      <p:pic>
        <p:nvPicPr>
          <p:cNvPr id="6" name="Picture 5"/>
          <p:cNvPicPr>
            <a:picLocks noChangeAspect="1"/>
          </p:cNvPicPr>
          <p:nvPr/>
        </p:nvPicPr>
        <p:blipFill>
          <a:blip r:embed="rId5"/>
          <a:stretch>
            <a:fillRect/>
          </a:stretch>
        </p:blipFill>
        <p:spPr>
          <a:xfrm>
            <a:off x="5076056" y="2012950"/>
            <a:ext cx="1275747" cy="1409700"/>
          </a:xfrm>
          <a:prstGeom prst="rect">
            <a:avLst/>
          </a:prstGeom>
        </p:spPr>
      </p:pic>
      <p:pic>
        <p:nvPicPr>
          <p:cNvPr id="7" name="Picture 6"/>
          <p:cNvPicPr>
            <a:picLocks noChangeAspect="1"/>
          </p:cNvPicPr>
          <p:nvPr/>
        </p:nvPicPr>
        <p:blipFill>
          <a:blip r:embed="rId6"/>
          <a:stretch>
            <a:fillRect/>
          </a:stretch>
        </p:blipFill>
        <p:spPr>
          <a:xfrm>
            <a:off x="498475" y="3933056"/>
            <a:ext cx="4318000" cy="2032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500"/>
                                        <p:tgtEl>
                                          <p:spTgt spid="5"/>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500"/>
                                        <p:tgtEl>
                                          <p:spTgt spid="6"/>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7.png"/>
          <p:cNvPicPr>
            <a:picLocks noGrp="1" noChangeAspect="1"/>
          </p:cNvPicPr>
          <p:nvPr>
            <p:ph idx="1"/>
          </p:nvPr>
        </p:nvPicPr>
        <p:blipFill>
          <a:blip r:embed="rId2"/>
          <a:stretch>
            <a:fillRect/>
          </a:stretch>
        </p:blipFill>
        <p:spPr>
          <a:xfrm>
            <a:off x="-76200" y="274638"/>
            <a:ext cx="9223395" cy="5440362"/>
          </a:xfrm>
        </p:spPr>
      </p:pic>
      <p:sp>
        <p:nvSpPr>
          <p:cNvPr id="5" name="Slide Number Placeholder 4"/>
          <p:cNvSpPr>
            <a:spLocks noGrp="1"/>
          </p:cNvSpPr>
          <p:nvPr>
            <p:ph type="sldNum" sz="quarter" idx="12"/>
          </p:nvPr>
        </p:nvSpPr>
        <p:spPr/>
        <p:txBody>
          <a:bodyPr/>
          <a:lstStyle/>
          <a:p>
            <a:fld id="{26D89A48-932D-6740-A2FB-82F58176C2CF}"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ture 12.png"/>
          <p:cNvPicPr>
            <a:picLocks noGrp="1" noChangeAspect="1"/>
          </p:cNvPicPr>
          <p:nvPr>
            <p:ph idx="1"/>
          </p:nvPr>
        </p:nvPicPr>
        <p:blipFill>
          <a:blip r:embed="rId2"/>
          <a:stretch>
            <a:fillRect/>
          </a:stretch>
        </p:blipFill>
        <p:spPr>
          <a:xfrm>
            <a:off x="0" y="274638"/>
            <a:ext cx="9144000" cy="5459506"/>
          </a:xfrm>
        </p:spPr>
      </p:pic>
      <p:sp>
        <p:nvSpPr>
          <p:cNvPr id="5" name="TextBox 4"/>
          <p:cNvSpPr txBox="1"/>
          <p:nvPr/>
        </p:nvSpPr>
        <p:spPr>
          <a:xfrm>
            <a:off x="838200" y="6096000"/>
            <a:ext cx="7543800" cy="369332"/>
          </a:xfrm>
          <a:prstGeom prst="rect">
            <a:avLst/>
          </a:prstGeom>
          <a:noFill/>
        </p:spPr>
        <p:txBody>
          <a:bodyPr wrap="square" rtlCol="0">
            <a:spAutoFit/>
          </a:bodyPr>
          <a:lstStyle/>
          <a:p>
            <a:pPr algn="ctr"/>
            <a:r>
              <a:rPr lang="en-US" dirty="0" smtClean="0"/>
              <a:t>High Context / Low Context</a:t>
            </a:r>
            <a:endParaRPr lang="en-US" dirty="0"/>
          </a:p>
        </p:txBody>
      </p:sp>
      <p:sp>
        <p:nvSpPr>
          <p:cNvPr id="7" name="Slide Number Placeholder 6"/>
          <p:cNvSpPr>
            <a:spLocks noGrp="1"/>
          </p:cNvSpPr>
          <p:nvPr>
            <p:ph type="sldNum" sz="quarter" idx="12"/>
          </p:nvPr>
        </p:nvSpPr>
        <p:spPr/>
        <p:txBody>
          <a:bodyPr/>
          <a:lstStyle/>
          <a:p>
            <a:fld id="{26D89A48-932D-6740-A2FB-82F58176C2CF}"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pic>
        <p:nvPicPr>
          <p:cNvPr id="5" name="Content Placeholder 3" descr="influences.jpg"/>
          <p:cNvPicPr>
            <a:picLocks noChangeAspect="1"/>
          </p:cNvPicPr>
          <p:nvPr/>
        </p:nvPicPr>
        <p:blipFill>
          <a:blip r:embed="rId2">
            <a:lum bright="-20000"/>
          </a:blip>
          <a:stretch>
            <a:fillRect/>
          </a:stretch>
        </p:blipFill>
        <p:spPr>
          <a:xfrm>
            <a:off x="0" y="0"/>
            <a:ext cx="9172221"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Influences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5" y="3276600"/>
            <a:ext cx="3997325" cy="3200400"/>
          </a:xfrm>
          <a:solidFill>
            <a:schemeClr val="tx1">
              <a:alpha val="74000"/>
            </a:schemeClr>
          </a:solidFill>
          <a:ln>
            <a:solidFill>
              <a:srgbClr val="008000"/>
            </a:solidFill>
          </a:ln>
        </p:spPr>
        <p:txBody>
          <a:bodyPr>
            <a:normAutofit fontScale="92500" lnSpcReduction="10000"/>
          </a:bodyPr>
          <a:lstStyle/>
          <a:p>
            <a:r>
              <a:rPr lang="en-US" sz="3200" dirty="0" smtClean="0">
                <a:ln>
                  <a:solidFill>
                    <a:srgbClr val="663366"/>
                  </a:solidFill>
                </a:ln>
                <a:effectLst>
                  <a:outerShdw blurRad="60007" dist="177800" dir="1500000" sy="-30000" kx="800400" algn="bl">
                    <a:srgbClr val="000000">
                      <a:alpha val="20000"/>
                    </a:srgbClr>
                  </a:outerShdw>
                </a:effectLst>
                <a:latin typeface="Times New Roman" pitchFamily="18" charset="0"/>
                <a:cs typeface="Times New Roman" pitchFamily="18" charset="0"/>
              </a:rPr>
              <a:t> </a:t>
            </a:r>
            <a:r>
              <a:rPr lang="en-US" sz="3200" dirty="0" smtClean="0">
                <a:ln>
                  <a:solidFill>
                    <a:srgbClr val="663366"/>
                  </a:solidFill>
                </a:ln>
                <a:solidFill>
                  <a:srgbClr val="FF0000"/>
                </a:solidFill>
                <a:effectLst>
                  <a:outerShdw blurRad="60007" dist="177800" dir="1500000" sy="-30000" kx="800400" algn="bl">
                    <a:srgbClr val="000000">
                      <a:alpha val="20000"/>
                    </a:srgbClr>
                  </a:outerShdw>
                </a:effectLst>
                <a:latin typeface="Times New Roman" pitchFamily="18" charset="0"/>
                <a:cs typeface="Times New Roman" pitchFamily="18" charset="0"/>
              </a:rPr>
              <a:t>Animism</a:t>
            </a:r>
            <a:endParaRPr lang="en-US" sz="3200" dirty="0">
              <a:ln>
                <a:solidFill>
                  <a:srgbClr val="663366"/>
                </a:solidFill>
              </a:ln>
              <a:solidFill>
                <a:srgbClr val="FF0000"/>
              </a:solidFill>
              <a:effectLst>
                <a:outerShdw blurRad="60007" dist="177800" dir="1500000" sy="-30000" kx="800400" algn="bl">
                  <a:srgbClr val="000000">
                    <a:alpha val="20000"/>
                  </a:srgbClr>
                </a:outerShdw>
              </a:effectLst>
              <a:latin typeface="Times New Roman" pitchFamily="18" charset="0"/>
              <a:cs typeface="Times New Roman" pitchFamily="18" charset="0"/>
            </a:endParaRPr>
          </a:p>
          <a:p>
            <a:r>
              <a:rPr lang="en-US" sz="3200" dirty="0" smtClean="0">
                <a:ln>
                  <a:solidFill>
                    <a:srgbClr val="663366"/>
                  </a:solidFill>
                </a:ln>
                <a:solidFill>
                  <a:srgbClr val="FF0000"/>
                </a:solidFill>
                <a:effectLst>
                  <a:outerShdw blurRad="60007" dist="177800" dir="1500000" sy="-30000" kx="800400" algn="bl">
                    <a:srgbClr val="000000">
                      <a:alpha val="20000"/>
                    </a:srgbClr>
                  </a:outerShdw>
                </a:effectLst>
                <a:latin typeface="Times New Roman" pitchFamily="18" charset="0"/>
                <a:cs typeface="Times New Roman" pitchFamily="18" charset="0"/>
              </a:rPr>
              <a:t>Shamanism</a:t>
            </a:r>
          </a:p>
          <a:p>
            <a:r>
              <a:rPr lang="en-US" sz="3200" dirty="0" smtClean="0">
                <a:ln>
                  <a:solidFill>
                    <a:srgbClr val="663366"/>
                  </a:solidFill>
                </a:ln>
                <a:solidFill>
                  <a:srgbClr val="FF0000"/>
                </a:solidFill>
                <a:effectLst>
                  <a:outerShdw blurRad="60007" dist="177800" dir="1500000" sy="-30000" kx="800400" algn="bl">
                    <a:srgbClr val="000000">
                      <a:alpha val="20000"/>
                    </a:srgbClr>
                  </a:outerShdw>
                </a:effectLst>
                <a:latin typeface="Times New Roman" pitchFamily="18" charset="0"/>
                <a:cs typeface="Times New Roman" pitchFamily="18" charset="0"/>
              </a:rPr>
              <a:t> Buddhism</a:t>
            </a:r>
          </a:p>
          <a:p>
            <a:r>
              <a:rPr lang="en-US" sz="3200" dirty="0" smtClean="0">
                <a:ln>
                  <a:solidFill>
                    <a:srgbClr val="663366"/>
                  </a:solidFill>
                </a:ln>
                <a:solidFill>
                  <a:srgbClr val="FF0000"/>
                </a:solidFill>
                <a:effectLst>
                  <a:outerShdw blurRad="60007" dist="177800" dir="1500000" sy="-30000" kx="800400" algn="bl">
                    <a:srgbClr val="000000">
                      <a:alpha val="20000"/>
                    </a:srgbClr>
                  </a:outerShdw>
                </a:effectLst>
                <a:latin typeface="Times New Roman" pitchFamily="18" charset="0"/>
                <a:cs typeface="Times New Roman" pitchFamily="18" charset="0"/>
              </a:rPr>
              <a:t> Confucianism</a:t>
            </a:r>
          </a:p>
          <a:p>
            <a:r>
              <a:rPr lang="en-US" sz="3200" dirty="0" smtClean="0">
                <a:ln>
                  <a:solidFill>
                    <a:srgbClr val="663366"/>
                  </a:solidFill>
                </a:ln>
                <a:solidFill>
                  <a:srgbClr val="FF0000"/>
                </a:solidFill>
                <a:effectLst>
                  <a:outerShdw blurRad="60007" dist="177800" dir="1500000" sy="-30000" kx="800400" algn="bl">
                    <a:srgbClr val="000000">
                      <a:alpha val="20000"/>
                    </a:srgbClr>
                  </a:outerShdw>
                </a:effectLst>
                <a:latin typeface="Times New Roman" pitchFamily="18" charset="0"/>
                <a:cs typeface="Times New Roman" pitchFamily="18" charset="0"/>
              </a:rPr>
              <a:t>Christianity (but later)</a:t>
            </a:r>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12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ir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336"/>
            <a:ext cx="9766663" cy="6836664"/>
          </a:xfrm>
          <a:prstGeom prst="rect">
            <a:avLst/>
          </a:prstGeom>
        </p:spPr>
      </p:pic>
      <p:sp>
        <p:nvSpPr>
          <p:cNvPr id="4" name="Slide Number Placeholder 3"/>
          <p:cNvSpPr>
            <a:spLocks noGrp="1"/>
          </p:cNvSpPr>
          <p:nvPr>
            <p:ph type="sldNum" sz="quarter" idx="12"/>
          </p:nvPr>
        </p:nvSpPr>
        <p:spPr/>
        <p:txBody>
          <a:bodyPr/>
          <a:lstStyle/>
          <a:p>
            <a:fld id="{26D89A48-932D-6740-A2FB-82F58176C2CF}" type="slidenum">
              <a:rPr lang="en-US" smtClean="0"/>
              <a:pPr/>
              <a:t>13</a:t>
            </a:fld>
            <a:endParaRPr lang="en-US"/>
          </a:p>
        </p:txBody>
      </p:sp>
      <p:sp>
        <p:nvSpPr>
          <p:cNvPr id="6" name="Title 1"/>
          <p:cNvSpPr>
            <a:spLocks noGrp="1"/>
          </p:cNvSpPr>
          <p:nvPr>
            <p:ph type="title"/>
          </p:nvPr>
        </p:nvSpPr>
        <p:spPr>
          <a:xfrm>
            <a:off x="0" y="-27384"/>
            <a:ext cx="7313885" cy="811306"/>
          </a:xfrm>
          <a:noFill/>
        </p:spPr>
        <p:txBody>
          <a:bodyPr/>
          <a:lstStyle/>
          <a:p>
            <a:pPr eaLnBrk="1" hangingPunct="1">
              <a:defRPr/>
            </a:pPr>
            <a:r>
              <a:rPr lang="en-US" b="1" dirty="0" smtClean="0">
                <a:solidFill>
                  <a:schemeClr val="bg1"/>
                </a:solidFill>
                <a:latin typeface="Times New Roman" pitchFamily="18" charset="0"/>
                <a:cs typeface="Times New Roman" pitchFamily="18" charset="0"/>
              </a:rPr>
              <a:t>Animism</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192273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orean-shaman.jpg"/>
          <p:cNvPicPr>
            <a:picLocks noChangeAspect="1"/>
          </p:cNvPicPr>
          <p:nvPr/>
        </p:nvPicPr>
        <p:blipFill>
          <a:blip r:embed="rId3"/>
          <a:stretch>
            <a:fillRect/>
          </a:stretch>
        </p:blipFill>
        <p:spPr>
          <a:xfrm>
            <a:off x="0" y="0"/>
            <a:ext cx="9926494" cy="6858000"/>
          </a:xfrm>
          <a:prstGeom prst="rect">
            <a:avLst/>
          </a:prstGeom>
        </p:spPr>
      </p:pic>
      <p:sp>
        <p:nvSpPr>
          <p:cNvPr id="2" name="Title 1"/>
          <p:cNvSpPr>
            <a:spLocks noGrp="1"/>
          </p:cNvSpPr>
          <p:nvPr>
            <p:ph type="title"/>
          </p:nvPr>
        </p:nvSpPr>
        <p:spPr>
          <a:xfrm>
            <a:off x="0" y="-27384"/>
            <a:ext cx="7313885" cy="811306"/>
          </a:xfrm>
          <a:noFill/>
        </p:spPr>
        <p:txBody>
          <a:bodyPr/>
          <a:lstStyle/>
          <a:p>
            <a:pPr eaLnBrk="1" hangingPunct="1">
              <a:defRPr/>
            </a:pPr>
            <a:r>
              <a:rPr lang="en-US" b="1" dirty="0" smtClean="0">
                <a:solidFill>
                  <a:srgbClr val="FFFFFF"/>
                </a:solidFill>
                <a:latin typeface="Times New Roman" pitchFamily="18" charset="0"/>
                <a:cs typeface="Times New Roman" pitchFamily="18" charset="0"/>
              </a:rPr>
              <a:t>Shamanism</a:t>
            </a:r>
            <a:endParaRPr lang="en-US" b="1" dirty="0">
              <a:solidFill>
                <a:srgbClr val="FFFFFF"/>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26D89A48-932D-6740-A2FB-82F58176C2CF}"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2" descr="http://cfs.tistory.com/attach/1462/1401638565.jpg"/>
          <p:cNvPicPr>
            <a:picLocks noChangeAspect="1" noChangeArrowheads="1"/>
          </p:cNvPicPr>
          <p:nvPr/>
        </p:nvPicPr>
        <p:blipFill>
          <a:blip r:embed="rId3"/>
          <a:srcRect/>
          <a:stretch>
            <a:fillRect/>
          </a:stretch>
        </p:blipFill>
        <p:spPr bwMode="auto">
          <a:xfrm>
            <a:off x="-1" y="0"/>
            <a:ext cx="10727269" cy="7132701"/>
          </a:xfrm>
          <a:prstGeom prst="rect">
            <a:avLst/>
          </a:prstGeom>
          <a:noFill/>
          <a:ln w="9525">
            <a:noFill/>
            <a:miter lim="800000"/>
            <a:headEnd/>
            <a:tailEnd/>
          </a:ln>
        </p:spPr>
      </p:pic>
      <p:sp>
        <p:nvSpPr>
          <p:cNvPr id="2" name="Title 1"/>
          <p:cNvSpPr>
            <a:spLocks noGrp="1"/>
          </p:cNvSpPr>
          <p:nvPr>
            <p:ph type="title"/>
          </p:nvPr>
        </p:nvSpPr>
        <p:spPr>
          <a:xfrm>
            <a:off x="0" y="0"/>
            <a:ext cx="7556313" cy="1116106"/>
          </a:xfrm>
        </p:spPr>
        <p:txBody>
          <a:bodyPr/>
          <a:lstStyle/>
          <a:p>
            <a:pPr eaLnBrk="1" hangingPunct="1">
              <a:defRPr/>
            </a:pPr>
            <a:r>
              <a:rPr lang="en-US" b="1" dirty="0">
                <a:solidFill>
                  <a:srgbClr val="FFFFFF"/>
                </a:solidFill>
                <a:latin typeface="Times New Roman" pitchFamily="18" charset="0"/>
                <a:cs typeface="Times New Roman" pitchFamily="18" charset="0"/>
              </a:rPr>
              <a:t>Korean Buddhism</a:t>
            </a:r>
          </a:p>
        </p:txBody>
      </p:sp>
      <p:sp>
        <p:nvSpPr>
          <p:cNvPr id="7" name="Slide Number Placeholder 6"/>
          <p:cNvSpPr>
            <a:spLocks noGrp="1"/>
          </p:cNvSpPr>
          <p:nvPr>
            <p:ph type="sldNum" sz="quarter" idx="12"/>
          </p:nvPr>
        </p:nvSpPr>
        <p:spPr/>
        <p:txBody>
          <a:bodyPr/>
          <a:lstStyle/>
          <a:p>
            <a:fld id="{26D89A48-932D-6740-A2FB-82F58176C2CF}" type="slidenum">
              <a:rPr lang="en-US" smtClean="0"/>
              <a:pPr/>
              <a:t>15</a:t>
            </a:fld>
            <a:endParaRPr lang="en-US"/>
          </a:p>
        </p:txBody>
      </p:sp>
      <p:sp>
        <p:nvSpPr>
          <p:cNvPr id="8" name="Content Placeholder 7"/>
          <p:cNvSpPr>
            <a:spLocks noGrp="1"/>
          </p:cNvSpPr>
          <p:nvPr>
            <p:ph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descr="국제문화행사 종묘대제 사진"/>
          <p:cNvPicPr>
            <a:picLocks noChangeAspect="1" noChangeArrowheads="1"/>
          </p:cNvPicPr>
          <p:nvPr/>
        </p:nvPicPr>
        <p:blipFill>
          <a:blip r:embed="rId3"/>
          <a:srcRect/>
          <a:stretch>
            <a:fillRect/>
          </a:stretch>
        </p:blipFill>
        <p:spPr bwMode="auto">
          <a:xfrm>
            <a:off x="0" y="0"/>
            <a:ext cx="11448447" cy="7033592"/>
          </a:xfrm>
          <a:prstGeom prst="rect">
            <a:avLst/>
          </a:prstGeom>
          <a:noFill/>
          <a:ln w="9525">
            <a:noFill/>
            <a:miter lim="800000"/>
            <a:headEnd/>
            <a:tailEnd/>
          </a:ln>
        </p:spPr>
      </p:pic>
      <p:sp>
        <p:nvSpPr>
          <p:cNvPr id="2" name="Title 1"/>
          <p:cNvSpPr>
            <a:spLocks noGrp="1"/>
          </p:cNvSpPr>
          <p:nvPr>
            <p:ph type="title"/>
          </p:nvPr>
        </p:nvSpPr>
        <p:spPr>
          <a:xfrm>
            <a:off x="0" y="0"/>
            <a:ext cx="7772400" cy="914400"/>
          </a:xfrm>
        </p:spPr>
        <p:txBody>
          <a:bodyPr/>
          <a:lstStyle/>
          <a:p>
            <a:pPr eaLnBrk="1" hangingPunct="1">
              <a:defRPr/>
            </a:pPr>
            <a:r>
              <a:rPr lang="en-US" b="1" dirty="0">
                <a:solidFill>
                  <a:schemeClr val="tx1"/>
                </a:solidFill>
                <a:latin typeface="Times New Roman" pitchFamily="18" charset="0"/>
                <a:cs typeface="Times New Roman" pitchFamily="18" charset="0"/>
              </a:rPr>
              <a:t>Korean Confucianism</a:t>
            </a:r>
          </a:p>
        </p:txBody>
      </p:sp>
      <p:sp>
        <p:nvSpPr>
          <p:cNvPr id="6" name="Slide Number Placeholder 5"/>
          <p:cNvSpPr>
            <a:spLocks noGrp="1"/>
          </p:cNvSpPr>
          <p:nvPr>
            <p:ph type="sldNum" sz="quarter" idx="12"/>
          </p:nvPr>
        </p:nvSpPr>
        <p:spPr/>
        <p:txBody>
          <a:bodyPr/>
          <a:lstStyle/>
          <a:p>
            <a:fld id="{26D89A48-932D-6740-A2FB-82F58176C2CF}" type="slidenum">
              <a:rPr lang="en-US" smtClean="0"/>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26D89A48-932D-6740-A2FB-82F58176C2CF}" type="slidenum">
              <a:rPr lang="en-US" smtClean="0"/>
              <a:pPr/>
              <a:t>17</a:t>
            </a:fld>
            <a:endParaRPr lang="en-US"/>
          </a:p>
        </p:txBody>
      </p:sp>
      <p:sp>
        <p:nvSpPr>
          <p:cNvPr id="6" name="Title 1"/>
          <p:cNvSpPr>
            <a:spLocks noGrp="1"/>
          </p:cNvSpPr>
          <p:nvPr>
            <p:ph type="title"/>
          </p:nvPr>
        </p:nvSpPr>
        <p:spPr>
          <a:xfrm>
            <a:off x="0" y="-27384"/>
            <a:ext cx="7313885" cy="811306"/>
          </a:xfrm>
          <a:noFill/>
        </p:spPr>
        <p:txBody>
          <a:bodyPr/>
          <a:lstStyle/>
          <a:p>
            <a:pPr eaLnBrk="1" hangingPunct="1">
              <a:defRPr/>
            </a:pPr>
            <a:r>
              <a:rPr lang="en-US" b="1" dirty="0" smtClean="0">
                <a:solidFill>
                  <a:schemeClr val="bg1"/>
                </a:solidFill>
                <a:latin typeface="Times New Roman" pitchFamily="18" charset="0"/>
                <a:cs typeface="Times New Roman" pitchFamily="18" charset="0"/>
              </a:rPr>
              <a:t>Christianity</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218922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What Does It Add Up To?</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t>Moral or dynastic codes underlie a social system, which:</a:t>
            </a:r>
            <a:endParaRPr lang="en-US" sz="3200" dirty="0" smtClean="0">
              <a:latin typeface="Times New Roman"/>
              <a:cs typeface="Times New Roman"/>
            </a:endParaRPr>
          </a:p>
          <a:p>
            <a:r>
              <a:rPr lang="en-US" sz="3200" dirty="0" smtClean="0">
                <a:latin typeface="Times New Roman"/>
                <a:cs typeface="Times New Roman"/>
              </a:rPr>
              <a:t> Sits on top of a socially bifurcated society</a:t>
            </a:r>
          </a:p>
          <a:p>
            <a:r>
              <a:rPr lang="en-US" sz="3200" dirty="0">
                <a:latin typeface="Times New Roman"/>
                <a:cs typeface="Times New Roman"/>
              </a:rPr>
              <a:t> </a:t>
            </a:r>
            <a:r>
              <a:rPr lang="en-US" sz="3200" dirty="0" smtClean="0">
                <a:latin typeface="Times New Roman"/>
                <a:cs typeface="Times New Roman"/>
              </a:rPr>
              <a:t>At the very least fiction is aimed at “something”</a:t>
            </a:r>
          </a:p>
        </p:txBody>
      </p:sp>
      <p:sp>
        <p:nvSpPr>
          <p:cNvPr id="4" name="Slide Number Placeholder 3"/>
          <p:cNvSpPr>
            <a:spLocks noGrp="1"/>
          </p:cNvSpPr>
          <p:nvPr>
            <p:ph type="sldNum" sz="quarter" idx="12"/>
          </p:nvPr>
        </p:nvSpPr>
        <p:spPr/>
        <p:txBody>
          <a:bodyPr/>
          <a:lstStyle/>
          <a:p>
            <a:fld id="{26D89A48-932D-6740-A2FB-82F58176C2CF}" type="slidenum">
              <a:rPr lang="en-US" smtClean="0"/>
              <a:pPr/>
              <a:t>18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icks.jpg"/>
          <p:cNvPicPr>
            <a:picLocks noChangeAspect="1"/>
          </p:cNvPicPr>
          <p:nvPr/>
        </p:nvPicPr>
        <p:blipFill>
          <a:blip r:embed="rId2">
            <a:lum bright="12000"/>
            <a:alphaModFix amt="44000"/>
          </a:blip>
          <a:stretch>
            <a:fillRect/>
          </a:stretch>
        </p:blipFill>
        <p:spPr>
          <a:xfrm>
            <a:off x="-1" y="-2234"/>
            <a:ext cx="9144001" cy="6862465"/>
          </a:xfrm>
          <a:prstGeom prst="rect">
            <a:avLst/>
          </a:prstGeom>
        </p:spPr>
      </p:pic>
      <p:sp>
        <p:nvSpPr>
          <p:cNvPr id="2" name="Title 1"/>
          <p:cNvSpPr>
            <a:spLocks noGrp="1"/>
          </p:cNvSpPr>
          <p:nvPr>
            <p:ph type="title"/>
          </p:nvPr>
        </p:nvSpPr>
        <p:spPr>
          <a:xfrm>
            <a:off x="-1" y="0"/>
            <a:ext cx="7556313" cy="1116106"/>
          </a:xfrm>
        </p:spPr>
        <p:txBody>
          <a:bodyPr/>
          <a:lstStyle/>
          <a:p>
            <a:r>
              <a:rPr lang="en-US" dirty="0" smtClean="0">
                <a:solidFill>
                  <a:srgbClr val="FFFFFF"/>
                </a:solidFill>
                <a:latin typeface="Times New Roman" pitchFamily="18" charset="0"/>
                <a:cs typeface="Times New Roman" pitchFamily="18" charset="0"/>
              </a:rPr>
              <a:t>What Barriers Does this Create?</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600200"/>
            <a:ext cx="7556313" cy="5029200"/>
          </a:xfrm>
        </p:spPr>
        <p:txBody>
          <a:bodyPr>
            <a:normAutofit fontScale="77500" lnSpcReduction="20000"/>
          </a:bodyPr>
          <a:lstStyle/>
          <a:p>
            <a:r>
              <a:rPr lang="en-US" sz="4571" dirty="0" smtClean="0">
                <a:solidFill>
                  <a:srgbClr val="FFFFFF"/>
                </a:solidFill>
                <a:latin typeface="Times New Roman" pitchFamily="18" charset="0"/>
                <a:cs typeface="Times New Roman" pitchFamily="18" charset="0"/>
              </a:rPr>
              <a:t> Flat Affect (High Context – No heroes)</a:t>
            </a:r>
          </a:p>
          <a:p>
            <a:r>
              <a:rPr lang="en-US" sz="4571" dirty="0" smtClean="0">
                <a:solidFill>
                  <a:srgbClr val="FFFFFF"/>
                </a:solidFill>
                <a:latin typeface="Times New Roman" pitchFamily="18" charset="0"/>
                <a:cs typeface="Times New Roman" pitchFamily="18" charset="0"/>
              </a:rPr>
              <a:t> Less Agency (Social Determination)</a:t>
            </a:r>
          </a:p>
          <a:p>
            <a:r>
              <a:rPr lang="en-US" sz="4571" dirty="0" smtClean="0">
                <a:solidFill>
                  <a:srgbClr val="FFFFFF"/>
                </a:solidFill>
                <a:latin typeface="Times New Roman" pitchFamily="18" charset="0"/>
                <a:cs typeface="Times New Roman" pitchFamily="18" charset="0"/>
              </a:rPr>
              <a:t> Gatekeeping </a:t>
            </a:r>
          </a:p>
          <a:p>
            <a:r>
              <a:rPr lang="en-US" sz="4571" dirty="0" smtClean="0">
                <a:solidFill>
                  <a:srgbClr val="FFFFFF"/>
                </a:solidFill>
                <a:latin typeface="Times New Roman" pitchFamily="18" charset="0"/>
                <a:cs typeface="Times New Roman" pitchFamily="18" charset="0"/>
              </a:rPr>
              <a:t> Didacticism</a:t>
            </a:r>
          </a:p>
          <a:p>
            <a:r>
              <a:rPr lang="en-US" sz="4571" b="1" dirty="0" smtClean="0">
                <a:solidFill>
                  <a:srgbClr val="FFFFFF"/>
                </a:solidFill>
                <a:latin typeface="Times New Roman" pitchFamily="18" charset="0"/>
                <a:cs typeface="Times New Roman" pitchFamily="18" charset="0"/>
              </a:rPr>
              <a:t> </a:t>
            </a:r>
            <a:r>
              <a:rPr lang="en-US" sz="4571" dirty="0" smtClean="0">
                <a:solidFill>
                  <a:srgbClr val="FFFFFF"/>
                </a:solidFill>
                <a:latin typeface="Times New Roman" pitchFamily="18" charset="0"/>
                <a:cs typeface="Times New Roman" pitchFamily="18" charset="0"/>
              </a:rPr>
              <a:t>Less interest in character motivation</a:t>
            </a:r>
          </a:p>
          <a:p>
            <a:r>
              <a:rPr lang="en-US" sz="4571" dirty="0" smtClean="0">
                <a:solidFill>
                  <a:srgbClr val="FFFFFF"/>
                </a:solidFill>
                <a:latin typeface="Times New Roman" pitchFamily="18" charset="0"/>
                <a:cs typeface="Times New Roman" pitchFamily="18" charset="0"/>
              </a:rPr>
              <a:t> Plot &lt; message </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Who am I?</a:t>
            </a:r>
            <a:endParaRPr lang="en-US" dirty="0">
              <a:solidFill>
                <a:srgbClr val="FFFFFF"/>
              </a:solidFill>
            </a:endParaRPr>
          </a:p>
        </p:txBody>
      </p:sp>
      <p:sp>
        <p:nvSpPr>
          <p:cNvPr id="3" name="Content Placeholder 2"/>
          <p:cNvSpPr>
            <a:spLocks noGrp="1"/>
          </p:cNvSpPr>
          <p:nvPr>
            <p:ph sz="half" idx="1"/>
          </p:nvPr>
        </p:nvSpPr>
        <p:spPr>
          <a:xfrm>
            <a:off x="498517" y="1985962"/>
            <a:ext cx="7556269" cy="4539381"/>
          </a:xfrm>
        </p:spPr>
        <p:txBody>
          <a:bodyPr>
            <a:normAutofit/>
          </a:bodyPr>
          <a:lstStyle/>
          <a:p>
            <a:r>
              <a:rPr lang="en-US" sz="3200" dirty="0" smtClean="0">
                <a:latin typeface="Bodoni 72 Oldstyle Book"/>
                <a:cs typeface="Bodoni 72 Oldstyle Book"/>
              </a:rPr>
              <a:t> Charles Montgomery</a:t>
            </a:r>
          </a:p>
          <a:p>
            <a:r>
              <a:rPr lang="en-US" sz="3200" dirty="0" smtClean="0">
                <a:latin typeface="Bodoni 72 Oldstyle Book"/>
                <a:cs typeface="Bodoni 72 Oldstyle Book"/>
              </a:rPr>
              <a:t> Professor of English Linguistics, Interpretation and Translation at </a:t>
            </a:r>
            <a:r>
              <a:rPr lang="en-US" sz="3200" dirty="0" err="1" smtClean="0">
                <a:latin typeface="Bodoni 72 Oldstyle Book"/>
                <a:cs typeface="Bodoni 72 Oldstyle Book"/>
              </a:rPr>
              <a:t>Dongguk</a:t>
            </a:r>
            <a:r>
              <a:rPr lang="en-US" sz="3200" dirty="0" smtClean="0">
                <a:latin typeface="Bodoni 72 Oldstyle Book"/>
                <a:cs typeface="Bodoni 72 Oldstyle Book"/>
              </a:rPr>
              <a:t> University, Seoul</a:t>
            </a:r>
          </a:p>
          <a:p>
            <a:r>
              <a:rPr lang="en-US" sz="3200" dirty="0" smtClean="0">
                <a:latin typeface="Bodoni 72 Oldstyle Book"/>
                <a:cs typeface="Bodoni 72 Oldstyle Book"/>
              </a:rPr>
              <a:t> BLARB Contributor</a:t>
            </a:r>
          </a:p>
          <a:p>
            <a:r>
              <a:rPr lang="en-US" sz="3200" dirty="0">
                <a:latin typeface="Bodoni 72 Oldstyle Book"/>
                <a:cs typeface="Bodoni 72 Oldstyle Book"/>
              </a:rPr>
              <a:t> </a:t>
            </a:r>
            <a:r>
              <a:rPr lang="en-US" sz="3200" dirty="0" smtClean="0">
                <a:latin typeface="Bodoni 72 Oldstyle Book"/>
                <a:cs typeface="Bodoni 72 Oldstyle Book"/>
              </a:rPr>
              <a:t>Seoul Magazine Writer</a:t>
            </a:r>
          </a:p>
          <a:p>
            <a:r>
              <a:rPr lang="en-US" sz="3200" dirty="0" smtClean="0">
                <a:latin typeface="Bodoni 72 Oldstyle Book"/>
                <a:cs typeface="Bodoni 72 Oldstyle Book"/>
              </a:rPr>
              <a:t>Translation Editor</a:t>
            </a:r>
            <a:endParaRPr lang="en-US" sz="3200" dirty="0">
              <a:latin typeface="Bodoni 72 Oldstyle Book"/>
              <a:cs typeface="Bodoni 72 Oldstyle Book"/>
            </a:endParaRPr>
          </a:p>
        </p:txBody>
      </p:sp>
      <p:sp>
        <p:nvSpPr>
          <p:cNvPr id="5" name="Slide Number Placeholder 4"/>
          <p:cNvSpPr>
            <a:spLocks noGrp="1"/>
          </p:cNvSpPr>
          <p:nvPr>
            <p:ph type="sldNum" sz="quarter" idx="12"/>
          </p:nvPr>
        </p:nvSpPr>
        <p:spPr/>
        <p:txBody>
          <a:bodyPr/>
          <a:lstStyle/>
          <a:p>
            <a:fld id="{26D89A48-932D-6740-A2FB-82F58176C2CF}" type="slidenum">
              <a:rPr lang="en-US" smtClean="0"/>
              <a:pPr/>
              <a:t>2</a:t>
            </a:fld>
            <a:endParaRPr lang="en-US"/>
          </a:p>
        </p:txBody>
      </p:sp>
    </p:spTree>
    <p:extLst>
      <p:ext uri="{BB962C8B-B14F-4D97-AF65-F5344CB8AC3E}">
        <p14:creationId xmlns:p14="http://schemas.microsoft.com/office/powerpoint/2010/main" val="1829782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ltipleconfuci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0" y="0"/>
            <a:ext cx="9276523" cy="6957392"/>
          </a:xfrm>
          <a:prstGeom prst="rect">
            <a:avLst/>
          </a:prstGeom>
        </p:spPr>
      </p:pic>
      <p:sp>
        <p:nvSpPr>
          <p:cNvPr id="2" name="Title 1"/>
          <p:cNvSpPr>
            <a:spLocks noGrp="1"/>
          </p:cNvSpPr>
          <p:nvPr>
            <p:ph type="title"/>
          </p:nvPr>
        </p:nvSpPr>
        <p:spPr>
          <a:xfrm>
            <a:off x="-36513" y="-27384"/>
            <a:ext cx="9287055" cy="1116106"/>
          </a:xfrm>
        </p:spPr>
        <p:txBody>
          <a:bodyPr/>
          <a:lstStyle/>
          <a:p>
            <a:r>
              <a:rPr lang="en-US" dirty="0" smtClean="0">
                <a:solidFill>
                  <a:schemeClr val="tx1"/>
                </a:solidFill>
              </a:rPr>
              <a:t>This can be wildly over-</a:t>
            </a:r>
            <a:r>
              <a:rPr lang="en-US" dirty="0" err="1" smtClean="0">
                <a:solidFill>
                  <a:schemeClr val="tx1"/>
                </a:solidFill>
              </a:rPr>
              <a:t>orientalized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20</a:t>
            </a:fld>
            <a:endParaRPr lang="en-US"/>
          </a:p>
        </p:txBody>
      </p:sp>
    </p:spTree>
    <p:extLst>
      <p:ext uri="{BB962C8B-B14F-4D97-AF65-F5344CB8AC3E}">
        <p14:creationId xmlns:p14="http://schemas.microsoft.com/office/powerpoint/2010/main" val="4111205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pitchFamily="18" charset="0"/>
                <a:cs typeface="Times New Roman" pitchFamily="18" charset="0"/>
              </a:rPr>
              <a:t>Bad Translation</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981200"/>
            <a:ext cx="8361364" cy="4144963"/>
          </a:xfrm>
        </p:spPr>
        <p:txBody>
          <a:bodyPr>
            <a:normAutofit/>
          </a:bodyPr>
          <a:lstStyle/>
          <a:p>
            <a:r>
              <a:rPr lang="en-US" sz="3200" dirty="0" smtClean="0">
                <a:latin typeface="Times New Roman"/>
                <a:cs typeface="Times New Roman"/>
              </a:rPr>
              <a:t> (De) Amplification</a:t>
            </a:r>
          </a:p>
          <a:p>
            <a:r>
              <a:rPr lang="en-US" sz="3200" dirty="0" smtClean="0">
                <a:latin typeface="Times New Roman"/>
                <a:cs typeface="Times New Roman"/>
              </a:rPr>
              <a:t> Bad themes/genres – </a:t>
            </a:r>
            <a:r>
              <a:rPr lang="en-US" sz="3200" dirty="0" err="1" smtClean="0">
                <a:latin typeface="Times New Roman"/>
                <a:cs typeface="Times New Roman"/>
              </a:rPr>
              <a:t>Sonagi</a:t>
            </a:r>
            <a:r>
              <a:rPr lang="en-US" sz="3200" dirty="0" smtClean="0">
                <a:latin typeface="Times New Roman"/>
                <a:cs typeface="Times New Roman"/>
              </a:rPr>
              <a:t>/Buckwheat</a:t>
            </a:r>
          </a:p>
          <a:p>
            <a:r>
              <a:rPr lang="en-US" sz="3200" dirty="0" smtClean="0">
                <a:latin typeface="Times New Roman"/>
                <a:cs typeface="Times New Roman"/>
              </a:rPr>
              <a:t> Literality</a:t>
            </a:r>
          </a:p>
          <a:p>
            <a:r>
              <a:rPr lang="en-US" sz="3200" dirty="0" smtClean="0">
                <a:latin typeface="Times New Roman"/>
                <a:cs typeface="Times New Roman"/>
              </a:rPr>
              <a:t> Impossibility</a:t>
            </a:r>
          </a:p>
          <a:p>
            <a:r>
              <a:rPr lang="en-US" sz="3200" dirty="0" smtClean="0">
                <a:latin typeface="Times New Roman"/>
                <a:cs typeface="Times New Roman"/>
              </a:rPr>
              <a:t> Bad</a:t>
            </a:r>
            <a:r>
              <a:rPr lang="en-US" sz="3200" b="1" dirty="0" smtClean="0">
                <a:latin typeface="Times New Roman"/>
                <a:cs typeface="Times New Roman"/>
              </a:rPr>
              <a:t> incoming </a:t>
            </a:r>
            <a:r>
              <a:rPr lang="en-US" sz="3200" dirty="0" smtClean="0">
                <a:latin typeface="Times New Roman"/>
                <a:cs typeface="Times New Roman"/>
              </a:rPr>
              <a:t>translation</a:t>
            </a:r>
          </a:p>
          <a:p>
            <a:endParaRPr lang="en-US" sz="3200" dirty="0"/>
          </a:p>
        </p:txBody>
      </p:sp>
      <p:sp>
        <p:nvSpPr>
          <p:cNvPr id="5" name="Slide Number Placeholder 4"/>
          <p:cNvSpPr>
            <a:spLocks noGrp="1"/>
          </p:cNvSpPr>
          <p:nvPr>
            <p:ph type="sldNum" sz="quarter" idx="12"/>
          </p:nvPr>
        </p:nvSpPr>
        <p:spPr/>
        <p:txBody>
          <a:bodyPr/>
          <a:lstStyle/>
          <a:p>
            <a:fld id="{26D89A48-932D-6740-A2FB-82F58176C2CF}" type="slidenum">
              <a:rPr lang="en-US" smtClean="0"/>
              <a:pPr/>
              <a:t>21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cago-Wall-Crack-Repair.jpg"/>
          <p:cNvPicPr>
            <a:picLocks noChangeAspect="1"/>
          </p:cNvPicPr>
          <p:nvPr/>
        </p:nvPicPr>
        <p:blipFill>
          <a:blip r:embed="rId3">
            <a:lum bright="-30000"/>
          </a:blip>
          <a:stretch>
            <a:fillRect/>
          </a:stretch>
        </p:blipFill>
        <p:spPr>
          <a:xfrm>
            <a:off x="-1592494" y="0"/>
            <a:ext cx="10736494" cy="6858000"/>
          </a:xfrm>
          <a:prstGeom prst="rect">
            <a:avLst/>
          </a:prstGeom>
        </p:spPr>
      </p:pic>
      <p:sp>
        <p:nvSpPr>
          <p:cNvPr id="2" name="Title 1"/>
          <p:cNvSpPr>
            <a:spLocks noGrp="1"/>
          </p:cNvSpPr>
          <p:nvPr>
            <p:ph type="title"/>
          </p:nvPr>
        </p:nvSpPr>
        <p:spPr>
          <a:xfrm>
            <a:off x="107504" y="0"/>
            <a:ext cx="7556313" cy="1116106"/>
          </a:xfrm>
        </p:spPr>
        <p:txBody>
          <a:bodyPr/>
          <a:lstStyle/>
          <a:p>
            <a:r>
              <a:rPr lang="en-US" dirty="0" smtClean="0">
                <a:solidFill>
                  <a:srgbClr val="FFFFFF"/>
                </a:solidFill>
                <a:latin typeface="Times New Roman" pitchFamily="18" charset="0"/>
                <a:cs typeface="Times New Roman" pitchFamily="18" charset="0"/>
              </a:rPr>
              <a:t>Literature – Dividing Lines</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solidFill>
                  <a:srgbClr val="FFFFFF"/>
                </a:solidFill>
                <a:latin typeface="Times New Roman" pitchFamily="18" charset="0"/>
                <a:cs typeface="Times New Roman" pitchFamily="18" charset="0"/>
              </a:rPr>
              <a:t> Classical (? – Late 19</a:t>
            </a:r>
            <a:r>
              <a:rPr lang="en-US" sz="3200" baseline="30000" dirty="0" smtClean="0">
                <a:solidFill>
                  <a:srgbClr val="FFFFFF"/>
                </a:solidFill>
                <a:latin typeface="Times New Roman" pitchFamily="18" charset="0"/>
                <a:cs typeface="Times New Roman" pitchFamily="18" charset="0"/>
              </a:rPr>
              <a:t>th</a:t>
            </a:r>
            <a:r>
              <a:rPr lang="en-US" sz="3200" dirty="0" smtClean="0">
                <a:solidFill>
                  <a:srgbClr val="FFFFFF"/>
                </a:solidFill>
                <a:latin typeface="Times New Roman" pitchFamily="18" charset="0"/>
                <a:cs typeface="Times New Roman" pitchFamily="18" charset="0"/>
              </a:rPr>
              <a:t> Century) </a:t>
            </a:r>
          </a:p>
          <a:p>
            <a:r>
              <a:rPr lang="en-US" sz="3200" dirty="0">
                <a:solidFill>
                  <a:srgbClr val="FFFFFF"/>
                </a:solidFill>
                <a:latin typeface="Times New Roman" pitchFamily="18" charset="0"/>
                <a:cs typeface="Times New Roman" pitchFamily="18" charset="0"/>
              </a:rPr>
              <a:t> </a:t>
            </a:r>
            <a:r>
              <a:rPr lang="en-US" sz="3200" dirty="0" smtClean="0">
                <a:solidFill>
                  <a:srgbClr val="FFFFFF"/>
                </a:solidFill>
                <a:latin typeface="Times New Roman" pitchFamily="18" charset="0"/>
                <a:cs typeface="Times New Roman" pitchFamily="18" charset="0"/>
              </a:rPr>
              <a:t>Enlightenment (Late 19</a:t>
            </a:r>
            <a:r>
              <a:rPr lang="en-US" sz="3200" baseline="30000" dirty="0" smtClean="0">
                <a:solidFill>
                  <a:srgbClr val="FFFFFF"/>
                </a:solidFill>
                <a:latin typeface="Times New Roman" pitchFamily="18" charset="0"/>
                <a:cs typeface="Times New Roman" pitchFamily="18" charset="0"/>
              </a:rPr>
              <a:t>th</a:t>
            </a:r>
            <a:r>
              <a:rPr lang="en-US" sz="3200" dirty="0" smtClean="0">
                <a:solidFill>
                  <a:srgbClr val="FFFFFF"/>
                </a:solidFill>
                <a:latin typeface="Times New Roman" pitchFamily="18" charset="0"/>
                <a:cs typeface="Times New Roman" pitchFamily="18" charset="0"/>
              </a:rPr>
              <a:t> Century)</a:t>
            </a:r>
          </a:p>
          <a:p>
            <a:r>
              <a:rPr lang="en-US" sz="3200" dirty="0" smtClean="0">
                <a:solidFill>
                  <a:srgbClr val="FFFFFF"/>
                </a:solidFill>
                <a:latin typeface="Times New Roman" pitchFamily="18" charset="0"/>
                <a:cs typeface="Times New Roman" pitchFamily="18" charset="0"/>
              </a:rPr>
              <a:t> Modern (1910 – Now)</a:t>
            </a:r>
          </a:p>
          <a:p>
            <a:r>
              <a:rPr lang="en-US" sz="3200" dirty="0" smtClean="0">
                <a:solidFill>
                  <a:srgbClr val="FFFFFF"/>
                </a:solidFill>
                <a:latin typeface="Times New Roman" pitchFamily="18" charset="0"/>
                <a:cs typeface="Times New Roman" pitchFamily="18" charset="0"/>
              </a:rPr>
              <a:t> Post-Modern  </a:t>
            </a:r>
            <a:endParaRPr lang="en-US" sz="3200" dirty="0">
              <a:solidFill>
                <a:srgbClr val="FFFF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cago-Wall-Crack-Repair.jpg"/>
          <p:cNvPicPr>
            <a:picLocks noChangeAspect="1"/>
          </p:cNvPicPr>
          <p:nvPr/>
        </p:nvPicPr>
        <p:blipFill>
          <a:blip r:embed="rId2">
            <a:lum bright="-30000"/>
          </a:blip>
          <a:stretch>
            <a:fillRect/>
          </a:stretch>
        </p:blipFill>
        <p:spPr>
          <a:xfrm>
            <a:off x="-1592494" y="0"/>
            <a:ext cx="10736494" cy="6858000"/>
          </a:xfrm>
          <a:prstGeom prst="rect">
            <a:avLst/>
          </a:prstGeom>
        </p:spPr>
      </p:pic>
      <p:sp>
        <p:nvSpPr>
          <p:cNvPr id="2" name="Title 1"/>
          <p:cNvSpPr>
            <a:spLocks noGrp="1"/>
          </p:cNvSpPr>
          <p:nvPr>
            <p:ph type="title"/>
          </p:nvPr>
        </p:nvSpPr>
        <p:spPr>
          <a:xfrm>
            <a:off x="0" y="49306"/>
            <a:ext cx="7556313" cy="1116106"/>
          </a:xfrm>
        </p:spPr>
        <p:txBody>
          <a:bodyPr>
            <a:normAutofit/>
          </a:bodyPr>
          <a:lstStyle/>
          <a:p>
            <a:r>
              <a:rPr lang="en-US" dirty="0" smtClean="0">
                <a:solidFill>
                  <a:srgbClr val="FFFFFF"/>
                </a:solidFill>
                <a:latin typeface="Times New Roman" pitchFamily="18" charset="0"/>
                <a:cs typeface="Times New Roman" pitchFamily="18" charset="0"/>
              </a:rPr>
              <a:t>Literature – Dividing Languages</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solidFill>
                  <a:srgbClr val="FFFFFF"/>
                </a:solidFill>
              </a:rPr>
              <a:t> </a:t>
            </a:r>
            <a:r>
              <a:rPr lang="en-US" sz="3200" dirty="0" err="1" smtClean="0">
                <a:solidFill>
                  <a:srgbClr val="FFFFFF"/>
                </a:solidFill>
                <a:latin typeface="Times New Roman" pitchFamily="18" charset="0"/>
                <a:cs typeface="Times New Roman" pitchFamily="18" charset="0"/>
              </a:rPr>
              <a:t>Hyangch’al</a:t>
            </a:r>
            <a:r>
              <a:rPr lang="en-US" sz="3200" dirty="0" smtClean="0">
                <a:solidFill>
                  <a:srgbClr val="FFFFFF"/>
                </a:solidFill>
                <a:latin typeface="Times New Roman" pitchFamily="18" charset="0"/>
                <a:cs typeface="Times New Roman" pitchFamily="18" charset="0"/>
              </a:rPr>
              <a:t> </a:t>
            </a:r>
          </a:p>
          <a:p>
            <a:r>
              <a:rPr lang="en-US" sz="3200" dirty="0" smtClean="0">
                <a:solidFill>
                  <a:srgbClr val="FFFFFF"/>
                </a:solidFill>
              </a:rPr>
              <a:t> </a:t>
            </a:r>
            <a:r>
              <a:rPr lang="en-US" sz="3200" dirty="0" smtClean="0">
                <a:solidFill>
                  <a:srgbClr val="FFFFFF"/>
                </a:solidFill>
                <a:latin typeface="Times New Roman" pitchFamily="18" charset="0"/>
                <a:cs typeface="Times New Roman" pitchFamily="18" charset="0"/>
              </a:rPr>
              <a:t>Chinese</a:t>
            </a:r>
          </a:p>
          <a:p>
            <a:r>
              <a:rPr lang="en-US" sz="3200" dirty="0" smtClean="0">
                <a:solidFill>
                  <a:srgbClr val="FFFFFF"/>
                </a:solidFill>
                <a:latin typeface="Times New Roman" pitchFamily="18" charset="0"/>
                <a:cs typeface="Times New Roman" pitchFamily="18" charset="0"/>
              </a:rPr>
              <a:t> Hangul </a:t>
            </a:r>
            <a:endParaRPr lang="en-US" sz="3200" dirty="0">
              <a:solidFill>
                <a:srgbClr val="FFFF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Koryo</a:t>
            </a:r>
            <a:r>
              <a:rPr lang="en-US" dirty="0" smtClean="0">
                <a:solidFill>
                  <a:srgbClr val="FFFFFF"/>
                </a:solidFill>
                <a:latin typeface="Times New Roman"/>
                <a:cs typeface="Times New Roman"/>
              </a:rPr>
              <a:t> </a:t>
            </a:r>
            <a:r>
              <a:rPr lang="en-US" dirty="0" err="1" smtClean="0">
                <a:solidFill>
                  <a:srgbClr val="FFFFFF"/>
                </a:solidFill>
                <a:latin typeface="Times New Roman"/>
                <a:cs typeface="Times New Roman"/>
              </a:rPr>
              <a:t>Kasa</a:t>
            </a:r>
            <a:r>
              <a:rPr lang="en-US" dirty="0">
                <a:solidFill>
                  <a:srgbClr val="FFFFFF"/>
                </a:solidFill>
                <a:latin typeface="Times New Roman"/>
                <a:cs typeface="Times New Roman"/>
              </a:rPr>
              <a:t> (57 BC to 935 </a:t>
            </a:r>
            <a:r>
              <a:rPr lang="en-US" dirty="0" smtClean="0">
                <a:solidFill>
                  <a:srgbClr val="FFFFFF"/>
                </a:solidFill>
                <a:latin typeface="Times New Roman"/>
                <a:cs typeface="Times New Roman"/>
              </a:rPr>
              <a:t>AD: </a:t>
            </a:r>
            <a:r>
              <a:rPr lang="en-US" dirty="0" err="1" smtClean="0">
                <a:solidFill>
                  <a:srgbClr val="FFFFFF"/>
                </a:solidFill>
                <a:latin typeface="Times New Roman"/>
                <a:cs typeface="Times New Roman"/>
              </a:rPr>
              <a:t>Silla</a:t>
            </a:r>
            <a:r>
              <a:rPr lang="en-US" dirty="0" smtClean="0">
                <a:solidFill>
                  <a:srgbClr val="FFFFFF"/>
                </a:solidFill>
                <a:latin typeface="Times New Roman"/>
                <a:cs typeface="Times New Roman"/>
              </a:rPr>
              <a:t>)</a:t>
            </a: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498474" y="1295400"/>
            <a:ext cx="7883526" cy="5334000"/>
          </a:xfrm>
        </p:spPr>
        <p:txBody>
          <a:bodyPr>
            <a:noAutofit/>
          </a:bodyPr>
          <a:lstStyle/>
          <a:p>
            <a:r>
              <a:rPr lang="en-US" sz="3200" dirty="0" smtClean="0">
                <a:latin typeface="Times New Roman"/>
                <a:cs typeface="Times New Roman"/>
              </a:rPr>
              <a:t> One to thirteen stanzas </a:t>
            </a:r>
          </a:p>
          <a:p>
            <a:r>
              <a:rPr lang="en-US" sz="3200" dirty="0" smtClean="0">
                <a:latin typeface="Times New Roman"/>
                <a:cs typeface="Times New Roman"/>
              </a:rPr>
              <a:t> Stanzas have refrain in the middle/end   </a:t>
            </a:r>
            <a:br>
              <a:rPr lang="en-US" sz="3200" dirty="0" smtClean="0">
                <a:latin typeface="Times New Roman"/>
                <a:cs typeface="Times New Roman"/>
              </a:rPr>
            </a:br>
            <a:r>
              <a:rPr lang="en-US" sz="3200" dirty="0" smtClean="0">
                <a:latin typeface="Times New Roman"/>
                <a:cs typeface="Times New Roman"/>
              </a:rPr>
              <a:t> to establish mood or link the stanzas</a:t>
            </a:r>
          </a:p>
          <a:p>
            <a:r>
              <a:rPr lang="en-US" sz="3200" dirty="0" smtClean="0">
                <a:latin typeface="Times New Roman"/>
                <a:cs typeface="Times New Roman"/>
              </a:rPr>
              <a:t> Informal, bolder, </a:t>
            </a:r>
            <a:r>
              <a:rPr lang="en-US" sz="3200" dirty="0" err="1" smtClean="0">
                <a:latin typeface="Times New Roman"/>
                <a:cs typeface="Times New Roman"/>
              </a:rPr>
              <a:t>Kisaeng</a:t>
            </a:r>
            <a:r>
              <a:rPr lang="en-US" sz="3200" dirty="0" smtClean="0">
                <a:latin typeface="Times New Roman"/>
                <a:cs typeface="Times New Roman"/>
              </a:rPr>
              <a:t> </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The </a:t>
            </a:r>
            <a:r>
              <a:rPr lang="en-US" dirty="0" err="1" smtClean="0">
                <a:solidFill>
                  <a:srgbClr val="FFFFFF"/>
                </a:solidFill>
                <a:latin typeface="Times New Roman"/>
                <a:cs typeface="Times New Roman"/>
              </a:rPr>
              <a:t>Manjeoncheun</a:t>
            </a:r>
            <a:r>
              <a:rPr lang="en-US" dirty="0" smtClean="0">
                <a:solidFill>
                  <a:srgbClr val="FFFFFF"/>
                </a:solidFill>
                <a:latin typeface="Times New Roman"/>
                <a:cs typeface="Times New Roman"/>
              </a:rPr>
              <a:t> </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latin typeface="Tmes New Roman"/>
                <a:cs typeface="Tmes New Roman"/>
              </a:rPr>
              <a:t>    When I lie alone, restless, vigilant,</a:t>
            </a:r>
            <a:br>
              <a:rPr lang="en-US" dirty="0" smtClean="0">
                <a:latin typeface="Tmes New Roman"/>
                <a:cs typeface="Tmes New Roman"/>
              </a:rPr>
            </a:br>
            <a:r>
              <a:rPr lang="en-US" dirty="0" smtClean="0">
                <a:latin typeface="Tmes New Roman"/>
                <a:cs typeface="Tmes New Roman"/>
              </a:rPr>
              <a:t>Only peach blossoms wave over the west window.</a:t>
            </a:r>
            <a:br>
              <a:rPr lang="en-US" dirty="0" smtClean="0">
                <a:latin typeface="Tmes New Roman"/>
                <a:cs typeface="Tmes New Roman"/>
              </a:rPr>
            </a:br>
            <a:r>
              <a:rPr lang="en-US" dirty="0" smtClean="0">
                <a:latin typeface="Tmes New Roman"/>
                <a:cs typeface="Tmes New Roman"/>
              </a:rPr>
              <a:t>You have no grief, welcome the spring breeze.</a:t>
            </a:r>
          </a:p>
          <a:p>
            <a:pPr>
              <a:buNone/>
            </a:pPr>
            <a:r>
              <a:rPr lang="en-US" dirty="0" smtClean="0">
                <a:latin typeface="Tmes New Roman"/>
                <a:cs typeface="Tmes New Roman"/>
              </a:rPr>
              <a:t>    I have believed those who vowed to each other;</a:t>
            </a:r>
            <a:br>
              <a:rPr lang="en-US" dirty="0" smtClean="0">
                <a:latin typeface="Tmes New Roman"/>
                <a:cs typeface="Tmes New Roman"/>
              </a:rPr>
            </a:br>
            <a:r>
              <a:rPr lang="en-US" dirty="0" smtClean="0">
                <a:latin typeface="Tmes New Roman"/>
                <a:cs typeface="Tmes New Roman"/>
              </a:rPr>
              <a:t>"My soul will follow yours forever."</a:t>
            </a:r>
            <a:br>
              <a:rPr lang="en-US" dirty="0" smtClean="0">
                <a:latin typeface="Tmes New Roman"/>
                <a:cs typeface="Tmes New Roman"/>
              </a:rPr>
            </a:br>
            <a:r>
              <a:rPr lang="en-US" dirty="0" smtClean="0">
                <a:latin typeface="Tmes New Roman"/>
                <a:cs typeface="Tmes New Roman"/>
              </a:rPr>
              <a:t>Who, who persuaded me this was true?</a:t>
            </a:r>
          </a:p>
          <a:p>
            <a:pPr>
              <a:buNone/>
            </a:pPr>
            <a:r>
              <a:rPr lang="en-US" dirty="0" smtClean="0">
                <a:latin typeface="Tmes New Roman"/>
                <a:cs typeface="Tmes New Roman"/>
              </a:rPr>
              <a:t>   "O duck, beautiful duck, why do you come</a:t>
            </a:r>
            <a:br>
              <a:rPr lang="en-US" dirty="0" smtClean="0">
                <a:latin typeface="Tmes New Roman"/>
                <a:cs typeface="Tmes New Roman"/>
              </a:rPr>
            </a:br>
            <a:r>
              <a:rPr lang="en-US" dirty="0" smtClean="0">
                <a:latin typeface="Tmes New Roman"/>
                <a:cs typeface="Tmes New Roman"/>
              </a:rPr>
              <a:t>To the swamp, instead of the shoal?"</a:t>
            </a:r>
            <a:br>
              <a:rPr lang="en-US" dirty="0" smtClean="0">
                <a:latin typeface="Tmes New Roman"/>
                <a:cs typeface="Tmes New Roman"/>
              </a:rPr>
            </a:br>
            <a:r>
              <a:rPr lang="en-US" dirty="0" smtClean="0">
                <a:latin typeface="Tmes New Roman"/>
                <a:cs typeface="Tmes New Roman"/>
              </a:rPr>
              <a:t>"If the swamp freezes, the shoal will do."</a:t>
            </a:r>
          </a:p>
          <a:p>
            <a:pPr>
              <a:buNone/>
            </a:pPr>
            <a:r>
              <a:rPr lang="en-US" dirty="0" smtClean="0">
                <a:latin typeface="Tmes New Roman"/>
                <a:cs typeface="Tmes New Roman"/>
              </a:rPr>
              <a:t>    A bed on Mount South, jade pillow, gold brocade.</a:t>
            </a:r>
            <a:br>
              <a:rPr lang="en-US" dirty="0" smtClean="0">
                <a:latin typeface="Tmes New Roman"/>
                <a:cs typeface="Tmes New Roman"/>
              </a:rPr>
            </a:br>
            <a:r>
              <a:rPr lang="en-US" dirty="0" smtClean="0">
                <a:latin typeface="Tmes New Roman"/>
                <a:cs typeface="Tmes New Roman"/>
              </a:rPr>
              <a:t>And beside me a girl sweeter than musk,</a:t>
            </a:r>
            <a:br>
              <a:rPr lang="en-US" dirty="0" smtClean="0">
                <a:latin typeface="Tmes New Roman"/>
                <a:cs typeface="Tmes New Roman"/>
              </a:rPr>
            </a:br>
            <a:r>
              <a:rPr lang="en-US" dirty="0" smtClean="0">
                <a:latin typeface="Tmes New Roman"/>
                <a:cs typeface="Tmes New Roman"/>
              </a:rPr>
              <a:t>Let us press our hearts together, our magic hearts.</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FF"/>
                </a:solidFill>
                <a:latin typeface="Times New Roman"/>
                <a:cs typeface="Times New Roman"/>
              </a:rPr>
              <a:t>Sijo</a:t>
            </a:r>
            <a:r>
              <a:rPr lang="en-US" b="1" dirty="0" smtClean="0">
                <a:solidFill>
                  <a:srgbClr val="FFFFFF"/>
                </a:solidFill>
                <a:latin typeface="Times New Roman"/>
                <a:cs typeface="Times New Roman"/>
              </a:rPr>
              <a:t>  (</a:t>
            </a:r>
            <a:r>
              <a:rPr lang="en-US" b="1" dirty="0" err="1" smtClean="0">
                <a:solidFill>
                  <a:srgbClr val="FFFFFF"/>
                </a:solidFill>
                <a:latin typeface="Times New Roman"/>
                <a:cs typeface="Times New Roman"/>
              </a:rPr>
              <a:t>Koryo</a:t>
            </a:r>
            <a:r>
              <a:rPr lang="en-US" b="1" dirty="0">
                <a:solidFill>
                  <a:srgbClr val="FFFFFF"/>
                </a:solidFill>
                <a:latin typeface="Times New Roman"/>
                <a:cs typeface="Times New Roman"/>
              </a:rPr>
              <a:t>:</a:t>
            </a:r>
            <a:r>
              <a:rPr lang="en-US" b="1" dirty="0" smtClean="0">
                <a:solidFill>
                  <a:srgbClr val="FFFFFF"/>
                </a:solidFill>
                <a:latin typeface="Times New Roman"/>
                <a:cs typeface="Times New Roman"/>
              </a:rPr>
              <a:t> 993 - to present)</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304800" y="1600200"/>
            <a:ext cx="7924800" cy="4144963"/>
          </a:xfrm>
        </p:spPr>
        <p:txBody>
          <a:bodyPr>
            <a:noAutofit/>
          </a:bodyPr>
          <a:lstStyle/>
          <a:p>
            <a:r>
              <a:rPr lang="en-US" sz="3600" dirty="0" smtClean="0">
                <a:latin typeface="Times New Roman"/>
                <a:cs typeface="Times New Roman"/>
              </a:rPr>
              <a:t> </a:t>
            </a:r>
            <a:r>
              <a:rPr lang="en-US" sz="3200" dirty="0" err="1" smtClean="0">
                <a:latin typeface="Times New Roman"/>
                <a:cs typeface="Times New Roman"/>
              </a:rPr>
              <a:t>Joseon</a:t>
            </a:r>
            <a:r>
              <a:rPr lang="en-US" sz="3200" dirty="0" smtClean="0">
                <a:latin typeface="Times New Roman"/>
                <a:cs typeface="Times New Roman"/>
              </a:rPr>
              <a:t> poetry shifts to </a:t>
            </a:r>
            <a:r>
              <a:rPr lang="en-US" sz="3200" dirty="0" err="1" smtClean="0">
                <a:latin typeface="Times New Roman"/>
                <a:cs typeface="Times New Roman"/>
              </a:rPr>
              <a:t>sijo/kasa</a:t>
            </a:r>
            <a:r>
              <a:rPr lang="en-US" sz="3200" dirty="0" smtClean="0">
                <a:latin typeface="Times New Roman"/>
                <a:cs typeface="Times New Roman"/>
              </a:rPr>
              <a:t> written by </a:t>
            </a:r>
            <a:r>
              <a:rPr lang="en-US" sz="3200" dirty="0" err="1" smtClean="0">
                <a:latin typeface="Times New Roman"/>
                <a:cs typeface="Times New Roman"/>
              </a:rPr>
              <a:t>Yangban</a:t>
            </a:r>
            <a:endParaRPr lang="en-US" sz="3200" dirty="0" smtClean="0">
              <a:latin typeface="Times New Roman"/>
              <a:cs typeface="Times New Roman"/>
            </a:endParaRPr>
          </a:p>
          <a:p>
            <a:r>
              <a:rPr lang="en-US" sz="3200" dirty="0" smtClean="0">
                <a:latin typeface="Times New Roman"/>
                <a:cs typeface="Times New Roman"/>
              </a:rPr>
              <a:t> 3 lines of 14-16 syllables each. Total syllables between 44 and 46</a:t>
            </a:r>
          </a:p>
          <a:p>
            <a:r>
              <a:rPr lang="en-US" sz="3200" dirty="0" smtClean="0">
                <a:latin typeface="Times New Roman"/>
                <a:cs typeface="Times New Roman"/>
              </a:rPr>
              <a:t> Rules almost always broken, </a:t>
            </a:r>
            <a:br>
              <a:rPr lang="en-US" sz="3200" dirty="0" smtClean="0">
                <a:latin typeface="Times New Roman"/>
                <a:cs typeface="Times New Roman"/>
              </a:rPr>
            </a:br>
            <a:r>
              <a:rPr lang="en-US" sz="3200" dirty="0" smtClean="0">
                <a:latin typeface="Times New Roman"/>
                <a:cs typeface="Times New Roman"/>
              </a:rPr>
              <a:t>as </a:t>
            </a:r>
            <a:r>
              <a:rPr lang="en-US" sz="3200" dirty="0" err="1" smtClean="0">
                <a:latin typeface="Times New Roman"/>
                <a:cs typeface="Times New Roman"/>
              </a:rPr>
              <a:t>sijo</a:t>
            </a:r>
            <a:r>
              <a:rPr lang="en-US" sz="3200" dirty="0" smtClean="0">
                <a:latin typeface="Times New Roman"/>
                <a:cs typeface="Times New Roman"/>
              </a:rPr>
              <a:t> aren’t really syllabic^</a:t>
            </a:r>
            <a:r>
              <a:rPr lang="en-US" sz="3600" dirty="0" smtClean="0">
                <a:latin typeface="Times New Roman"/>
                <a:cs typeface="Times New Roman"/>
              </a:rPr>
              <a:t>^</a:t>
            </a:r>
            <a:endParaRPr lang="en-US" sz="36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26</a:t>
            </a:fld>
            <a:endParaRPr lang="en-US"/>
          </a:p>
        </p:txBody>
      </p:sp>
      <p:pic>
        <p:nvPicPr>
          <p:cNvPr id="5" name="Picture 4" descr="Yangban98.jpg"/>
          <p:cNvPicPr>
            <a:picLocks noChangeAspect="1"/>
          </p:cNvPicPr>
          <p:nvPr/>
        </p:nvPicPr>
        <p:blipFill>
          <a:blip r:embed="rId2"/>
          <a:stretch>
            <a:fillRect/>
          </a:stretch>
        </p:blipFill>
        <p:spPr>
          <a:xfrm>
            <a:off x="6705600" y="3572129"/>
            <a:ext cx="2428687" cy="328587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Yi Sun-sin</a:t>
            </a: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498474" y="1772816"/>
            <a:ext cx="7556313" cy="4144963"/>
          </a:xfrm>
        </p:spPr>
        <p:txBody>
          <a:bodyPr/>
          <a:lstStyle/>
          <a:p>
            <a:pPr>
              <a:buNone/>
            </a:pPr>
            <a:r>
              <a:rPr lang="en-US" sz="2800" dirty="0" smtClean="0">
                <a:latin typeface="Times New Roman"/>
                <a:cs typeface="Times New Roman"/>
              </a:rPr>
              <a:t>   Moon-bright night on </a:t>
            </a:r>
            <a:r>
              <a:rPr lang="en-US" sz="2800" dirty="0" err="1" smtClean="0">
                <a:latin typeface="Times New Roman"/>
                <a:cs typeface="Times New Roman"/>
              </a:rPr>
              <a:t>Hansan</a:t>
            </a:r>
            <a:r>
              <a:rPr lang="en-US" sz="2800" dirty="0" smtClean="0">
                <a:latin typeface="Times New Roman"/>
                <a:cs typeface="Times New Roman"/>
              </a:rPr>
              <a:t> Isle</a:t>
            </a:r>
            <a:br>
              <a:rPr lang="en-US" sz="2800" dirty="0" smtClean="0">
                <a:latin typeface="Times New Roman"/>
                <a:cs typeface="Times New Roman"/>
              </a:rPr>
            </a:br>
            <a:r>
              <a:rPr lang="en-US" sz="2800" dirty="0" smtClean="0">
                <a:latin typeface="Times New Roman"/>
                <a:cs typeface="Times New Roman"/>
              </a:rPr>
              <a:t>and I sit alone atop the lookout.</a:t>
            </a:r>
            <a:br>
              <a:rPr lang="en-US" sz="2800" dirty="0" smtClean="0">
                <a:latin typeface="Times New Roman"/>
                <a:cs typeface="Times New Roman"/>
              </a:rPr>
            </a:br>
            <a:r>
              <a:rPr lang="en-US" sz="2800" dirty="0" smtClean="0">
                <a:latin typeface="Times New Roman"/>
                <a:cs typeface="Times New Roman"/>
              </a:rPr>
              <a:t>I hold my great sword by my side,</a:t>
            </a:r>
            <a:br>
              <a:rPr lang="en-US" sz="2800" dirty="0" smtClean="0">
                <a:latin typeface="Times New Roman"/>
                <a:cs typeface="Times New Roman"/>
              </a:rPr>
            </a:br>
            <a:r>
              <a:rPr lang="en-US" sz="2800" dirty="0" smtClean="0">
                <a:latin typeface="Times New Roman"/>
                <a:cs typeface="Times New Roman"/>
              </a:rPr>
              <a:t>and as my worries deepen,</a:t>
            </a:r>
            <a:br>
              <a:rPr lang="en-US" sz="2800" dirty="0" smtClean="0">
                <a:latin typeface="Times New Roman"/>
                <a:cs typeface="Times New Roman"/>
              </a:rPr>
            </a:br>
            <a:r>
              <a:rPr lang="en-US" sz="2800" dirty="0" smtClean="0">
                <a:latin typeface="Times New Roman"/>
                <a:cs typeface="Times New Roman"/>
              </a:rPr>
              <a:t>from somewhere comes the single note of the Mongol flute,</a:t>
            </a:r>
            <a:br>
              <a:rPr lang="en-US" sz="2800" dirty="0" smtClean="0">
                <a:latin typeface="Times New Roman"/>
                <a:cs typeface="Times New Roman"/>
              </a:rPr>
            </a:br>
            <a:r>
              <a:rPr lang="en-US" sz="2800" dirty="0" smtClean="0">
                <a:latin typeface="Times New Roman"/>
                <a:cs typeface="Times New Roman"/>
              </a:rPr>
              <a:t>piercing to the very bowels</a:t>
            </a:r>
            <a:r>
              <a:rPr lang="en-US" sz="2800" dirty="0" smtClean="0"/>
              <a:t>.</a:t>
            </a:r>
          </a:p>
          <a:p>
            <a:pPr>
              <a:buNone/>
            </a:pPr>
            <a:endParaRPr lang="en-US" dirty="0"/>
          </a:p>
        </p:txBody>
      </p:sp>
      <p:pic>
        <p:nvPicPr>
          <p:cNvPr id="4" name="Picture 3" descr="turtle.jpg"/>
          <p:cNvPicPr>
            <a:picLocks noChangeAspect="1"/>
          </p:cNvPicPr>
          <p:nvPr/>
        </p:nvPicPr>
        <p:blipFill>
          <a:blip r:embed="rId2"/>
          <a:stretch>
            <a:fillRect/>
          </a:stretch>
        </p:blipFill>
        <p:spPr>
          <a:xfrm>
            <a:off x="5436096" y="4142166"/>
            <a:ext cx="3621112" cy="2715834"/>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27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Joseon</a:t>
            </a:r>
            <a:r>
              <a:rPr lang="en-US" dirty="0" smtClean="0">
                <a:solidFill>
                  <a:srgbClr val="FFFFFF"/>
                </a:solidFill>
                <a:latin typeface="Times New Roman"/>
                <a:cs typeface="Times New Roman"/>
              </a:rPr>
              <a:t> </a:t>
            </a:r>
            <a:r>
              <a:rPr lang="en-US" dirty="0" err="1" smtClean="0">
                <a:solidFill>
                  <a:srgbClr val="FFFFFF"/>
                </a:solidFill>
                <a:latin typeface="Times New Roman"/>
                <a:cs typeface="Times New Roman"/>
              </a:rPr>
              <a:t>Kasa</a:t>
            </a:r>
            <a:r>
              <a:rPr lang="en-US" dirty="0" smtClean="0">
                <a:solidFill>
                  <a:srgbClr val="FFFFFF"/>
                </a:solidFill>
                <a:latin typeface="Times New Roman"/>
                <a:cs typeface="Times New Roman"/>
              </a:rPr>
              <a:t> (1500-1700)</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latin typeface="Tmes New Roman"/>
                <a:cs typeface="Tmes New Roman"/>
              </a:rPr>
              <a:t> Free verse, based on a rhythm of doubled feet with three or four syllables</a:t>
            </a:r>
          </a:p>
          <a:p>
            <a:r>
              <a:rPr lang="en-US" sz="3200" dirty="0" smtClean="0">
                <a:latin typeface="Tmes New Roman"/>
                <a:cs typeface="Tmes New Roman"/>
              </a:rPr>
              <a:t> Not stanzas</a:t>
            </a:r>
          </a:p>
          <a:p>
            <a:r>
              <a:rPr lang="en-US" sz="3200" dirty="0" smtClean="0">
                <a:latin typeface="Tmes New Roman"/>
                <a:cs typeface="Tmes New Roman"/>
              </a:rPr>
              <a:t> More narrative/descriptive</a:t>
            </a:r>
            <a:endParaRPr lang="en-US" sz="3200" dirty="0">
              <a:latin typeface="Tmes New Roman"/>
              <a:cs typeface="T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Kasa</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lstStyle/>
          <a:p>
            <a:pPr>
              <a:buNone/>
            </a:pPr>
            <a:r>
              <a:rPr lang="en-US" sz="2800" dirty="0" smtClean="0">
                <a:latin typeface="Times New Roman"/>
                <a:cs typeface="Times New Roman"/>
              </a:rPr>
              <a:t>   There is between heaven and earth</a:t>
            </a:r>
            <a:br>
              <a:rPr lang="en-US" sz="2800" dirty="0" smtClean="0">
                <a:latin typeface="Times New Roman"/>
                <a:cs typeface="Times New Roman"/>
              </a:rPr>
            </a:br>
            <a:r>
              <a:rPr lang="en-US" sz="2800" dirty="0" smtClean="0">
                <a:latin typeface="Times New Roman"/>
                <a:cs typeface="Times New Roman"/>
              </a:rPr>
              <a:t>many a man who’s worth as I.</a:t>
            </a:r>
            <a:br>
              <a:rPr lang="en-US" sz="2800" dirty="0" smtClean="0">
                <a:latin typeface="Times New Roman"/>
                <a:cs typeface="Times New Roman"/>
              </a:rPr>
            </a:br>
            <a:r>
              <a:rPr lang="en-US" sz="2800" dirty="0" smtClean="0">
                <a:latin typeface="Times New Roman"/>
                <a:cs typeface="Times New Roman"/>
              </a:rPr>
              <a:t>Why don’t they know the great Joy</a:t>
            </a:r>
            <a:br>
              <a:rPr lang="en-US" sz="2800" dirty="0" smtClean="0">
                <a:latin typeface="Times New Roman"/>
                <a:cs typeface="Times New Roman"/>
              </a:rPr>
            </a:br>
            <a:r>
              <a:rPr lang="en-US" sz="2800" dirty="0" smtClean="0">
                <a:latin typeface="Times New Roman"/>
                <a:cs typeface="Times New Roman"/>
              </a:rPr>
              <a:t>Of living in the wooded mountains?</a:t>
            </a:r>
            <a:br>
              <a:rPr lang="en-US" sz="2800" dirty="0" smtClean="0">
                <a:latin typeface="Times New Roman"/>
                <a:cs typeface="Times New Roman"/>
              </a:rPr>
            </a:br>
            <a:r>
              <a:rPr lang="en-US" sz="2800" dirty="0" smtClean="0">
                <a:latin typeface="Times New Roman"/>
                <a:cs typeface="Times New Roman"/>
              </a:rPr>
              <a:t>With a grass hut of a few bays</a:t>
            </a:r>
            <a:br>
              <a:rPr lang="en-US" sz="2800" dirty="0" smtClean="0">
                <a:latin typeface="Times New Roman"/>
                <a:cs typeface="Times New Roman"/>
              </a:rPr>
            </a:br>
            <a:r>
              <a:rPr lang="en-US" sz="2800" dirty="0" smtClean="0">
                <a:latin typeface="Times New Roman"/>
                <a:cs typeface="Times New Roman"/>
              </a:rPr>
              <a:t>built to face a clear blue stream,</a:t>
            </a:r>
            <a:br>
              <a:rPr lang="en-US" sz="2800" dirty="0" smtClean="0">
                <a:latin typeface="Times New Roman"/>
                <a:cs typeface="Times New Roman"/>
              </a:rPr>
            </a:br>
            <a:r>
              <a:rPr lang="en-US" sz="2800" dirty="0" smtClean="0">
                <a:latin typeface="Times New Roman"/>
                <a:cs typeface="Times New Roman"/>
              </a:rPr>
              <a:t>In the lush wood of pine and bamboo</a:t>
            </a:r>
            <a:br>
              <a:rPr lang="en-US" sz="2800" dirty="0" smtClean="0">
                <a:latin typeface="Times New Roman"/>
                <a:cs typeface="Times New Roman"/>
              </a:rPr>
            </a:br>
            <a:r>
              <a:rPr lang="en-US" sz="2800" dirty="0" smtClean="0">
                <a:latin typeface="Times New Roman"/>
                <a:cs typeface="Times New Roman"/>
              </a:rPr>
              <a:t>I am the master of wind and moon.</a:t>
            </a:r>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29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A Decades </a:t>
            </a:r>
            <a:r>
              <a:rPr lang="en-US" dirty="0" smtClean="0">
                <a:solidFill>
                  <a:schemeClr val="bg1"/>
                </a:solidFill>
              </a:rPr>
              <a:t>Old Question</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26D89A48-932D-6740-A2FB-82F58176C2CF}" type="slidenum">
              <a:rPr lang="en-US" smtClean="0"/>
              <a:pPr/>
              <a:t>3</a:t>
            </a:fld>
            <a:endParaRPr lang="en-US"/>
          </a:p>
        </p:txBody>
      </p:sp>
      <p:pic>
        <p:nvPicPr>
          <p:cNvPr id="6" name="Picture 5" descr="cocktail-party-_250234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6" y="1600200"/>
            <a:ext cx="9114314" cy="5689096"/>
          </a:xfrm>
          <a:prstGeom prst="rect">
            <a:avLst/>
          </a:prstGeom>
        </p:spPr>
      </p:pic>
    </p:spTree>
    <p:extLst>
      <p:ext uri="{BB962C8B-B14F-4D97-AF65-F5344CB8AC3E}">
        <p14:creationId xmlns:p14="http://schemas.microsoft.com/office/powerpoint/2010/main" val="21810549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Pansori</a:t>
            </a:r>
            <a:r>
              <a:rPr lang="en-US" dirty="0" smtClean="0">
                <a:solidFill>
                  <a:srgbClr val="FFFFFF"/>
                </a:solidFill>
                <a:latin typeface="Times New Roman"/>
                <a:cs typeface="Times New Roman"/>
              </a:rPr>
              <a:t> (</a:t>
            </a:r>
            <a:r>
              <a:rPr lang="en-US" smtClean="0">
                <a:solidFill>
                  <a:schemeClr val="tx1"/>
                </a:solidFill>
              </a:rPr>
              <a:t>판소리</a:t>
            </a:r>
            <a:r>
              <a:rPr lang="en-US" altLang="ko-KR" smtClean="0">
                <a:solidFill>
                  <a:schemeClr val="tx1"/>
                </a:solidFill>
              </a:rPr>
              <a:t>)</a:t>
            </a:r>
            <a:r>
              <a:rPr lang="en-US" dirty="0" smtClean="0"/>
              <a:t/>
            </a:r>
            <a:br>
              <a:rPr lang="en-US" dirty="0" smtClean="0"/>
            </a:b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498474" y="1371600"/>
            <a:ext cx="7556313" cy="4144963"/>
          </a:xfrm>
        </p:spPr>
        <p:txBody>
          <a:bodyPr>
            <a:noAutofit/>
          </a:bodyPr>
          <a:lstStyle/>
          <a:p>
            <a:r>
              <a:rPr lang="en-US" sz="3200" dirty="0" smtClean="0">
                <a:latin typeface="Times New Roman"/>
                <a:cs typeface="Times New Roman"/>
              </a:rPr>
              <a:t> Narrative poetry focused on real life from shamanist chants of S-E Korea in late 17</a:t>
            </a:r>
            <a:r>
              <a:rPr lang="en-US" sz="3200" baseline="30000" dirty="0" smtClean="0">
                <a:latin typeface="Times New Roman"/>
                <a:cs typeface="Times New Roman"/>
              </a:rPr>
              <a:t>th</a:t>
            </a:r>
            <a:r>
              <a:rPr lang="en-US" sz="3200" dirty="0" smtClean="0">
                <a:latin typeface="Times New Roman"/>
                <a:cs typeface="Times New Roman"/>
              </a:rPr>
              <a:t> and early 18</a:t>
            </a:r>
            <a:r>
              <a:rPr lang="en-US" sz="3200" baseline="30000" dirty="0" smtClean="0">
                <a:latin typeface="Times New Roman"/>
                <a:cs typeface="Times New Roman"/>
              </a:rPr>
              <a:t>th</a:t>
            </a:r>
            <a:r>
              <a:rPr lang="en-US" sz="3200" dirty="0" smtClean="0">
                <a:latin typeface="Times New Roman"/>
                <a:cs typeface="Times New Roman"/>
              </a:rPr>
              <a:t> centuries</a:t>
            </a:r>
          </a:p>
          <a:p>
            <a:r>
              <a:rPr lang="en-US" sz="3200" dirty="0" smtClean="0">
                <a:latin typeface="Times New Roman"/>
                <a:cs typeface="Times New Roman"/>
              </a:rPr>
              <a:t> Long narrative musical performance with drummer</a:t>
            </a:r>
            <a:r>
              <a:rPr lang="ko-KR" altLang="en-US" sz="3200" dirty="0" smtClean="0">
                <a:latin typeface="Times New Roman"/>
                <a:cs typeface="Times New Roman"/>
              </a:rPr>
              <a:t> </a:t>
            </a:r>
            <a:r>
              <a:rPr lang="en-US" altLang="ko-KR" sz="3200" dirty="0" smtClean="0">
                <a:latin typeface="Times New Roman"/>
                <a:cs typeface="Times New Roman"/>
              </a:rPr>
              <a:t>(</a:t>
            </a:r>
            <a:r>
              <a:rPr lang="en-US" sz="3200" dirty="0" err="1" smtClean="0"/>
              <a:t>고수</a:t>
            </a:r>
            <a:r>
              <a:rPr lang="ko-KR" altLang="ko-KR" sz="3200" dirty="0" smtClean="0"/>
              <a:t>)</a:t>
            </a:r>
            <a:r>
              <a:rPr lang="en-US" sz="3200" dirty="0" smtClean="0">
                <a:latin typeface="Times New Roman"/>
                <a:cs typeface="Times New Roman"/>
              </a:rPr>
              <a:t> and singer</a:t>
            </a:r>
            <a:r>
              <a:rPr lang="ko-KR" altLang="en-US" sz="3200" dirty="0" smtClean="0">
                <a:latin typeface="Times New Roman"/>
                <a:cs typeface="Times New Roman"/>
              </a:rPr>
              <a:t> </a:t>
            </a:r>
            <a:r>
              <a:rPr lang="en-US" altLang="ko-KR" sz="3200" dirty="0" smtClean="0">
                <a:latin typeface="Times New Roman"/>
                <a:cs typeface="Times New Roman"/>
              </a:rPr>
              <a:t>(</a:t>
            </a:r>
            <a:r>
              <a:rPr lang="en-US" sz="3200" dirty="0" err="1" smtClean="0"/>
              <a:t>소리꾼</a:t>
            </a:r>
            <a:r>
              <a:rPr lang="en-US" altLang="ko-KR" sz="3200" dirty="0" smtClean="0"/>
              <a:t>)</a:t>
            </a:r>
            <a:endParaRPr lang="en-US" sz="3200" dirty="0" smtClean="0"/>
          </a:p>
          <a:p>
            <a:endParaRPr lang="en-US" sz="3200" dirty="0" smtClean="0">
              <a:latin typeface="Times New Roman"/>
              <a:cs typeface="Times New Roman"/>
            </a:endParaRPr>
          </a:p>
        </p:txBody>
      </p:sp>
      <p:pic>
        <p:nvPicPr>
          <p:cNvPr id="4" name="Picture 3" descr="pansori.jpg"/>
          <p:cNvPicPr>
            <a:picLocks noChangeAspect="1"/>
          </p:cNvPicPr>
          <p:nvPr/>
        </p:nvPicPr>
        <p:blipFill>
          <a:blip r:embed="rId2"/>
          <a:stretch>
            <a:fillRect/>
          </a:stretch>
        </p:blipFill>
        <p:spPr>
          <a:xfrm>
            <a:off x="5410200" y="4078393"/>
            <a:ext cx="3733800" cy="2779607"/>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30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Korean Classical Literature (Origins)</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lstStyle/>
          <a:p>
            <a:r>
              <a:rPr lang="en-US" sz="3200" dirty="0" smtClean="0"/>
              <a:t> Oral (Just like West)</a:t>
            </a:r>
          </a:p>
          <a:p>
            <a:r>
              <a:rPr lang="en-US" sz="3200" dirty="0" smtClean="0"/>
              <a:t> Therefore often </a:t>
            </a:r>
            <a:r>
              <a:rPr lang="en-US" sz="3200" dirty="0"/>
              <a:t>poetic (Just like West</a:t>
            </a:r>
            <a:r>
              <a:rPr lang="en-US" sz="3200" dirty="0" smtClean="0"/>
              <a:t>)</a:t>
            </a:r>
          </a:p>
          <a:p>
            <a:r>
              <a:rPr lang="en-US" sz="3200" dirty="0" smtClean="0"/>
              <a:t> Chinese Characters</a:t>
            </a:r>
          </a:p>
          <a:p>
            <a:r>
              <a:rPr lang="en-US" sz="3200" dirty="0" smtClean="0"/>
              <a:t> Informed by influences just noted</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31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Korean Classical Prose - History</a:t>
            </a: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498474" y="1600200"/>
            <a:ext cx="7556313" cy="4144963"/>
          </a:xfrm>
        </p:spPr>
        <p:txBody>
          <a:bodyPr>
            <a:normAutofit/>
          </a:bodyPr>
          <a:lstStyle/>
          <a:p>
            <a:r>
              <a:rPr lang="en-US" sz="3200" dirty="0" smtClean="0"/>
              <a:t> Narratives, fiction, and miscellany</a:t>
            </a:r>
          </a:p>
          <a:p>
            <a:r>
              <a:rPr lang="en-US" sz="3200" dirty="0" smtClean="0">
                <a:hlinkClick r:id="rId3"/>
              </a:rPr>
              <a:t>Samguk sagi</a:t>
            </a:r>
            <a:r>
              <a:rPr lang="en-US" sz="3200" dirty="0" smtClean="0"/>
              <a:t> (1146; "Historical Record of the Three Kingdoms")</a:t>
            </a:r>
          </a:p>
          <a:p>
            <a:r>
              <a:rPr lang="en-US" sz="3200" dirty="0" smtClean="0">
                <a:hlinkClick r:id="rId4"/>
              </a:rPr>
              <a:t>Samguk yusa</a:t>
            </a:r>
            <a:r>
              <a:rPr lang="en-US" sz="3200" dirty="0" smtClean="0"/>
              <a:t> (1285; "Memorabilia of the Three Kingdoms")</a:t>
            </a:r>
          </a:p>
          <a:p>
            <a:r>
              <a:rPr lang="en-US" sz="3200" dirty="0"/>
              <a:t> </a:t>
            </a:r>
            <a:r>
              <a:rPr lang="en-US" sz="3200" dirty="0" smtClean="0"/>
              <a:t>Lots of  folk tales</a:t>
            </a:r>
          </a:p>
          <a:p>
            <a:endParaRPr lang="en-US" sz="3200" dirty="0" smtClean="0"/>
          </a:p>
        </p:txBody>
      </p:sp>
      <p:sp>
        <p:nvSpPr>
          <p:cNvPr id="4" name="Slide Number Placeholder 3"/>
          <p:cNvSpPr>
            <a:spLocks noGrp="1"/>
          </p:cNvSpPr>
          <p:nvPr>
            <p:ph type="sldNum" sz="quarter" idx="12"/>
          </p:nvPr>
        </p:nvSpPr>
        <p:spPr/>
        <p:txBody>
          <a:bodyPr/>
          <a:lstStyle/>
          <a:p>
            <a:fld id="{26D89A48-932D-6740-A2FB-82F58176C2CF}" type="slidenum">
              <a:rPr lang="en-US" smtClean="0"/>
              <a:pPr/>
              <a:t>32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Classical Prose - Literature</a:t>
            </a:r>
            <a:endParaRPr lang="en-US" dirty="0"/>
          </a:p>
        </p:txBody>
      </p:sp>
      <p:sp>
        <p:nvSpPr>
          <p:cNvPr id="3" name="Content Placeholder 2"/>
          <p:cNvSpPr>
            <a:spLocks noGrp="1"/>
          </p:cNvSpPr>
          <p:nvPr>
            <p:ph idx="1"/>
          </p:nvPr>
        </p:nvSpPr>
        <p:spPr/>
        <p:txBody>
          <a:bodyPr/>
          <a:lstStyle/>
          <a:p>
            <a:r>
              <a:rPr lang="en-US" sz="3200" b="1" dirty="0" smtClean="0">
                <a:latin typeface="Times New Roman"/>
                <a:cs typeface="Times New Roman"/>
              </a:rPr>
              <a:t>Tales of </a:t>
            </a:r>
            <a:r>
              <a:rPr lang="en-US" sz="3200" b="1" dirty="0" err="1" smtClean="0">
                <a:latin typeface="Times New Roman"/>
                <a:cs typeface="Times New Roman"/>
              </a:rPr>
              <a:t>Kumo</a:t>
            </a:r>
            <a:r>
              <a:rPr lang="en-US" sz="3200" b="1" dirty="0" smtClean="0">
                <a:latin typeface="Times New Roman"/>
                <a:cs typeface="Times New Roman"/>
              </a:rPr>
              <a:t> </a:t>
            </a:r>
            <a:r>
              <a:rPr lang="en-US" sz="3200" dirty="0" smtClean="0">
                <a:latin typeface="Times New Roman"/>
                <a:cs typeface="Times New Roman"/>
              </a:rPr>
              <a:t>by Kim Shi-sup in 1445-68</a:t>
            </a:r>
          </a:p>
          <a:p>
            <a:r>
              <a:rPr lang="en-US" sz="3200" dirty="0" smtClean="0">
                <a:latin typeface="Times New Roman"/>
                <a:cs typeface="Times New Roman"/>
              </a:rPr>
              <a:t> </a:t>
            </a:r>
            <a:r>
              <a:rPr lang="en-US" sz="3200" b="1" dirty="0" smtClean="0">
                <a:latin typeface="Times New Roman"/>
                <a:cs typeface="Times New Roman"/>
              </a:rPr>
              <a:t>The Tale Of Hong </a:t>
            </a:r>
            <a:r>
              <a:rPr lang="en-US" sz="3200" b="1" dirty="0" err="1" smtClean="0">
                <a:latin typeface="Times New Roman"/>
                <a:cs typeface="Times New Roman"/>
              </a:rPr>
              <a:t>Gildong</a:t>
            </a:r>
            <a:r>
              <a:rPr lang="en-US" sz="3200" b="1" dirty="0" smtClean="0">
                <a:latin typeface="Times New Roman"/>
                <a:cs typeface="Times New Roman"/>
              </a:rPr>
              <a:t> </a:t>
            </a:r>
            <a:r>
              <a:rPr lang="en-US" sz="3200" dirty="0" smtClean="0">
                <a:latin typeface="Times New Roman"/>
                <a:cs typeface="Times New Roman"/>
              </a:rPr>
              <a:t>by </a:t>
            </a:r>
            <a:r>
              <a:rPr lang="en-US" sz="3200" dirty="0" err="1" smtClean="0">
                <a:latin typeface="Times New Roman"/>
                <a:cs typeface="Times New Roman"/>
              </a:rPr>
              <a:t>Hyo</a:t>
            </a:r>
            <a:r>
              <a:rPr lang="en-US" sz="3200" dirty="0" smtClean="0">
                <a:latin typeface="Times New Roman"/>
                <a:cs typeface="Times New Roman"/>
              </a:rPr>
              <a:t> </a:t>
            </a:r>
            <a:br>
              <a:rPr lang="en-US" sz="3200" dirty="0" smtClean="0">
                <a:latin typeface="Times New Roman"/>
                <a:cs typeface="Times New Roman"/>
              </a:rPr>
            </a:br>
            <a:r>
              <a:rPr lang="en-US" sz="3200" dirty="0" smtClean="0">
                <a:latin typeface="Times New Roman"/>
                <a:cs typeface="Times New Roman"/>
              </a:rPr>
              <a:t> </a:t>
            </a:r>
            <a:r>
              <a:rPr lang="en-US" sz="3200" dirty="0" err="1" smtClean="0">
                <a:latin typeface="Times New Roman"/>
                <a:cs typeface="Times New Roman"/>
              </a:rPr>
              <a:t>Kyun</a:t>
            </a:r>
            <a:r>
              <a:rPr lang="en-US" sz="3200" dirty="0" smtClean="0">
                <a:latin typeface="Times New Roman"/>
                <a:cs typeface="Times New Roman"/>
              </a:rPr>
              <a:t> (1569 – 1618)</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33</a:t>
            </a:fld>
            <a:endParaRPr lang="en-US"/>
          </a:p>
        </p:txBody>
      </p:sp>
      <p:pic>
        <p:nvPicPr>
          <p:cNvPr id="5" name="Picture 4" descr="hong1.jpg"/>
          <p:cNvPicPr>
            <a:picLocks noChangeAspect="1"/>
          </p:cNvPicPr>
          <p:nvPr/>
        </p:nvPicPr>
        <p:blipFill>
          <a:blip r:embed="rId3"/>
          <a:stretch>
            <a:fillRect/>
          </a:stretch>
        </p:blipFill>
        <p:spPr>
          <a:xfrm>
            <a:off x="5715000" y="4020501"/>
            <a:ext cx="3429000" cy="283749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eaLnBrk="1" hangingPunct="1">
              <a:defRPr/>
            </a:pPr>
            <a:r>
              <a:rPr lang="en-US" dirty="0">
                <a:solidFill>
                  <a:srgbClr val="FFFFFF"/>
                </a:solidFill>
                <a:latin typeface="Times New Roman"/>
                <a:ea typeface="+mj-ea"/>
                <a:cs typeface="Times New Roman"/>
              </a:rPr>
              <a:t>Korean Alphabet: Hangul </a:t>
            </a:r>
          </a:p>
        </p:txBody>
      </p:sp>
      <p:sp>
        <p:nvSpPr>
          <p:cNvPr id="39939" name="Content Placeholder 2"/>
          <p:cNvSpPr>
            <a:spLocks noGrp="1"/>
          </p:cNvSpPr>
          <p:nvPr>
            <p:ph idx="1"/>
          </p:nvPr>
        </p:nvSpPr>
        <p:spPr>
          <a:xfrm>
            <a:off x="228600" y="1524000"/>
            <a:ext cx="5943600" cy="2819400"/>
          </a:xfrm>
        </p:spPr>
        <p:txBody>
          <a:bodyPr>
            <a:normAutofit/>
          </a:bodyPr>
          <a:lstStyle/>
          <a:p>
            <a:pPr eaLnBrk="1" hangingPunct="1"/>
            <a:r>
              <a:rPr lang="en-US" sz="2700" dirty="0" smtClean="0"/>
              <a:t> Invented by King  </a:t>
            </a:r>
            <a:r>
              <a:rPr lang="en-US" sz="2700" dirty="0" err="1"/>
              <a:t>Sejong</a:t>
            </a:r>
            <a:r>
              <a:rPr lang="en-US" sz="2700" dirty="0"/>
              <a:t> the Great</a:t>
            </a:r>
            <a:r>
              <a:rPr lang="en-US" sz="2700" dirty="0" smtClean="0"/>
              <a:t> in 1446</a:t>
            </a:r>
          </a:p>
          <a:p>
            <a:pPr eaLnBrk="1" hangingPunct="1"/>
            <a:r>
              <a:rPr lang="en-US" sz="2700" dirty="0"/>
              <a:t>14 consonants &amp; 10 </a:t>
            </a:r>
            <a:r>
              <a:rPr lang="en-US" sz="2700" dirty="0" smtClean="0"/>
              <a:t>vowels</a:t>
            </a:r>
            <a:endParaRPr lang="en-US" sz="2700" dirty="0"/>
          </a:p>
        </p:txBody>
      </p:sp>
      <p:pic>
        <p:nvPicPr>
          <p:cNvPr id="39940" name="Picture 4" descr="sejong2.jpg"/>
          <p:cNvPicPr>
            <a:picLocks noChangeAspect="1"/>
          </p:cNvPicPr>
          <p:nvPr/>
        </p:nvPicPr>
        <p:blipFill>
          <a:blip r:embed="rId3"/>
          <a:srcRect/>
          <a:stretch>
            <a:fillRect/>
          </a:stretch>
        </p:blipFill>
        <p:spPr bwMode="auto">
          <a:xfrm>
            <a:off x="6019800" y="1524000"/>
            <a:ext cx="2762250" cy="3276600"/>
          </a:xfrm>
          <a:prstGeom prst="rect">
            <a:avLst/>
          </a:prstGeom>
          <a:noFill/>
          <a:ln w="9525">
            <a:noFill/>
            <a:miter lim="800000"/>
            <a:headEnd/>
            <a:tailEnd/>
          </a:ln>
        </p:spPr>
      </p:pic>
      <p:sp>
        <p:nvSpPr>
          <p:cNvPr id="39941" name="TextBox 5"/>
          <p:cNvSpPr txBox="1">
            <a:spLocks noChangeArrowheads="1"/>
          </p:cNvSpPr>
          <p:nvPr/>
        </p:nvSpPr>
        <p:spPr bwMode="auto">
          <a:xfrm>
            <a:off x="838200" y="4800600"/>
            <a:ext cx="7391400" cy="1200150"/>
          </a:xfrm>
          <a:prstGeom prst="rect">
            <a:avLst/>
          </a:prstGeom>
          <a:noFill/>
          <a:ln w="9525">
            <a:noFill/>
            <a:miter lim="800000"/>
            <a:headEnd/>
            <a:tailEnd/>
          </a:ln>
        </p:spPr>
        <p:txBody>
          <a:bodyPr>
            <a:prstTxWarp prst="textNoShape">
              <a:avLst/>
            </a:prstTxWarp>
            <a:spAutoFit/>
          </a:bodyPr>
          <a:lstStyle/>
          <a:p>
            <a:r>
              <a:rPr lang="en-US" sz="2400" i="1" dirty="0">
                <a:latin typeface="Calibri" pitchFamily="-84" charset="0"/>
              </a:rPr>
              <a:t>"A wise man can acquaint himself with them before the morning is over; a stupid man can learn them in the space of ten days”.</a:t>
            </a:r>
          </a:p>
        </p:txBody>
      </p:sp>
      <p:sp>
        <p:nvSpPr>
          <p:cNvPr id="7" name="Slide Number Placeholder 6"/>
          <p:cNvSpPr>
            <a:spLocks noGrp="1"/>
          </p:cNvSpPr>
          <p:nvPr>
            <p:ph type="sldNum" sz="quarter" idx="12"/>
          </p:nvPr>
        </p:nvSpPr>
        <p:spPr/>
        <p:txBody>
          <a:bodyPr/>
          <a:lstStyle/>
          <a:p>
            <a:fld id="{26D89A48-932D-6740-A2FB-82F58176C2CF}" type="slidenum">
              <a:rPr lang="en-US" smtClean="0"/>
              <a:pPr/>
              <a:t>34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9941"/>
                                        </p:tgtEl>
                                        <p:attrNameLst>
                                          <p:attrName>style.visibility</p:attrName>
                                        </p:attrNameLst>
                                      </p:cBhvr>
                                      <p:to>
                                        <p:strVal val="visible"/>
                                      </p:to>
                                    </p:set>
                                    <p:anim calcmode="lin" valueType="num">
                                      <p:cBhvr additive="base">
                                        <p:cTn id="16" dur="2500"/>
                                        <p:tgtEl>
                                          <p:spTgt spid="39941"/>
                                        </p:tgtEl>
                                        <p:attrNameLst>
                                          <p:attrName>ppt_y</p:attrName>
                                        </p:attrNameLst>
                                      </p:cBhvr>
                                      <p:tavLst>
                                        <p:tav tm="0">
                                          <p:val>
                                            <p:strVal val="#ppt_y+#ppt_h*1.125000"/>
                                          </p:val>
                                        </p:tav>
                                        <p:tav tm="100000">
                                          <p:val>
                                            <p:strVal val="#ppt_y"/>
                                          </p:val>
                                        </p:tav>
                                      </p:tavLst>
                                    </p:anim>
                                    <p:animEffect transition="in" filter="wipe(up)">
                                      <p:cBhvr>
                                        <p:cTn id="17" dur="2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484094"/>
            <a:ext cx="7902387" cy="1116106"/>
          </a:xfrm>
        </p:spPr>
        <p:txBody>
          <a:bodyPr/>
          <a:lstStyle/>
          <a:p>
            <a:pPr eaLnBrk="1" hangingPunct="1"/>
            <a:r>
              <a:rPr lang="en-US" altLang="ko-KR" sz="3600" dirty="0" smtClean="0">
                <a:solidFill>
                  <a:srgbClr val="FFFFFF"/>
                </a:solidFill>
                <a:latin typeface="Times New Roman" pitchFamily="18" charset="0"/>
                <a:cs typeface="Times New Roman" pitchFamily="18" charset="0"/>
              </a:rPr>
              <a:t>Korean Economy– 5 Centuries in 1; Modern Literature Eras 3 Centuries  in 1</a:t>
            </a:r>
            <a:endParaRPr lang="ko-KR" altLang="en-US" sz="3600" dirty="0">
              <a:solidFill>
                <a:srgbClr val="FFFFFF"/>
              </a:solidFill>
              <a:latin typeface="Times New Roman" pitchFamily="18" charset="0"/>
              <a:cs typeface="Times New Roman" pitchFamily="18" charset="0"/>
            </a:endParaRPr>
          </a:p>
        </p:txBody>
      </p:sp>
      <p:sp>
        <p:nvSpPr>
          <p:cNvPr id="26627" name="Rectangle 3"/>
          <p:cNvSpPr>
            <a:spLocks noGrp="1" noChangeArrowheads="1"/>
          </p:cNvSpPr>
          <p:nvPr>
            <p:ph idx="1"/>
          </p:nvPr>
        </p:nvSpPr>
        <p:spPr>
          <a:xfrm>
            <a:off x="498474" y="2133600"/>
            <a:ext cx="7556313" cy="4144963"/>
          </a:xfrm>
        </p:spPr>
        <p:txBody>
          <a:bodyPr>
            <a:normAutofit/>
          </a:bodyPr>
          <a:lstStyle/>
          <a:p>
            <a:r>
              <a:rPr lang="en-US" sz="3200" dirty="0" smtClean="0">
                <a:latin typeface="Times New Roman" pitchFamily="18" charset="0"/>
                <a:cs typeface="Times New Roman" pitchFamily="18" charset="0"/>
              </a:rPr>
              <a:t> Enlightenment (End of </a:t>
            </a:r>
            <a:r>
              <a:rPr lang="en-US" sz="3200" dirty="0" err="1" smtClean="0">
                <a:latin typeface="Times New Roman" pitchFamily="18" charset="0"/>
                <a:cs typeface="Times New Roman" pitchFamily="18" charset="0"/>
              </a:rPr>
              <a:t>Joseon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Colonial (Three eras)</a:t>
            </a:r>
          </a:p>
          <a:p>
            <a:r>
              <a:rPr lang="en-US" sz="3200" dirty="0" smtClean="0">
                <a:latin typeface="Times New Roman" pitchFamily="18" charset="0"/>
                <a:cs typeface="Times New Roman" pitchFamily="18" charset="0"/>
              </a:rPr>
              <a:t> Separation</a:t>
            </a:r>
          </a:p>
          <a:p>
            <a:r>
              <a:rPr lang="en-US" sz="3200" dirty="0" smtClean="0">
                <a:latin typeface="Times New Roman" pitchFamily="18" charset="0"/>
                <a:cs typeface="Times New Roman" pitchFamily="18" charset="0"/>
              </a:rPr>
              <a:t> Industrialization / Modernization </a:t>
            </a:r>
          </a:p>
          <a:p>
            <a:r>
              <a:rPr lang="en-US" sz="3200" dirty="0" smtClean="0">
                <a:latin typeface="Times New Roman" pitchFamily="18" charset="0"/>
                <a:cs typeface="Times New Roman" pitchFamily="18" charset="0"/>
              </a:rPr>
              <a:t> Post Modern</a:t>
            </a:r>
          </a:p>
          <a:p>
            <a:pPr eaLnBrk="1" hangingPunct="1">
              <a:buFontTx/>
              <a:buNone/>
            </a:pPr>
            <a:endParaRPr lang="en-US" altLang="ko-KR" dirty="0" smtClean="0">
              <a:cs typeface="굴림" pitchFamily="-84" charset="-127"/>
            </a:endParaRPr>
          </a:p>
          <a:p>
            <a:pPr eaLnBrk="1" hangingPunct="1"/>
            <a:endParaRPr lang="ko-KR" altLang="en-US" dirty="0">
              <a:cs typeface="굴림" pitchFamily="-84" charset="-127"/>
            </a:endParaRPr>
          </a:p>
        </p:txBody>
      </p:sp>
      <p:sp>
        <p:nvSpPr>
          <p:cNvPr id="4" name="Slide Number Placeholder 3"/>
          <p:cNvSpPr>
            <a:spLocks noGrp="1"/>
          </p:cNvSpPr>
          <p:nvPr>
            <p:ph type="sldNum" sz="quarter" idx="12"/>
          </p:nvPr>
        </p:nvSpPr>
        <p:spPr/>
        <p:txBody>
          <a:bodyPr/>
          <a:lstStyle/>
          <a:p>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2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Enlightenment</a:t>
            </a:r>
            <a:endParaRPr lang="en-US" dirty="0">
              <a:solidFill>
                <a:srgbClr val="FFFFFF"/>
              </a:solidFill>
            </a:endParaRPr>
          </a:p>
        </p:txBody>
      </p:sp>
      <p:sp>
        <p:nvSpPr>
          <p:cNvPr id="3" name="Content Placeholder 2"/>
          <p:cNvSpPr>
            <a:spLocks noGrp="1"/>
          </p:cNvSpPr>
          <p:nvPr>
            <p:ph idx="1"/>
          </p:nvPr>
        </p:nvSpPr>
        <p:spPr>
          <a:xfrm>
            <a:off x="498474" y="1600200"/>
            <a:ext cx="7556313" cy="4997152"/>
          </a:xfrm>
        </p:spPr>
        <p:txBody>
          <a:bodyPr>
            <a:normAutofit lnSpcReduction="10000"/>
          </a:bodyPr>
          <a:lstStyle/>
          <a:p>
            <a:r>
              <a:rPr lang="en-US" sz="2600" dirty="0"/>
              <a:t>Gabo Reforms of 1894-</a:t>
            </a:r>
            <a:r>
              <a:rPr lang="en-US" sz="2600" dirty="0" smtClean="0"/>
              <a:t>6</a:t>
            </a:r>
          </a:p>
          <a:p>
            <a:r>
              <a:rPr lang="en-US" sz="2600" dirty="0"/>
              <a:t>1895: Yu </a:t>
            </a:r>
            <a:r>
              <a:rPr lang="en-US" sz="2600" dirty="0" err="1"/>
              <a:t>Kiljun</a:t>
            </a:r>
            <a:r>
              <a:rPr lang="en-US" sz="2600" dirty="0"/>
              <a:t> </a:t>
            </a:r>
            <a:r>
              <a:rPr lang="en-US" sz="2600" i="1" dirty="0"/>
              <a:t>Things Seen and Heard on a Journey to the </a:t>
            </a:r>
            <a:r>
              <a:rPr lang="en-US" sz="2600" i="1" dirty="0" smtClean="0"/>
              <a:t>West</a:t>
            </a:r>
            <a:endParaRPr lang="en-US" sz="2600" dirty="0"/>
          </a:p>
          <a:p>
            <a:r>
              <a:rPr lang="en-US" sz="2600" dirty="0"/>
              <a:t>Serial novels in </a:t>
            </a:r>
            <a:r>
              <a:rPr lang="en-US" sz="2600" dirty="0" smtClean="0"/>
              <a:t>newspapers (</a:t>
            </a:r>
            <a:r>
              <a:rPr lang="en-US" sz="2600" dirty="0"/>
              <a:t> </a:t>
            </a:r>
            <a:r>
              <a:rPr lang="en-US" sz="2600" i="1" dirty="0" err="1"/>
              <a:t>Hansong</a:t>
            </a:r>
            <a:r>
              <a:rPr lang="en-US" sz="2600" i="1" dirty="0"/>
              <a:t> </a:t>
            </a:r>
            <a:r>
              <a:rPr lang="en-US" sz="2600" i="1" dirty="0" err="1"/>
              <a:t>Sunbo</a:t>
            </a:r>
            <a:r>
              <a:rPr lang="en-US" sz="2600" dirty="0"/>
              <a:t> began publishing </a:t>
            </a:r>
            <a:r>
              <a:rPr lang="en-US" sz="2600" dirty="0" smtClean="0"/>
              <a:t>1883)</a:t>
            </a:r>
            <a:endParaRPr lang="en-US" sz="2600" dirty="0"/>
          </a:p>
          <a:p>
            <a:r>
              <a:rPr lang="en-US" sz="2600" dirty="0"/>
              <a:t>1906: Yi In-</a:t>
            </a:r>
            <a:r>
              <a:rPr lang="en-US" sz="2600" dirty="0" err="1"/>
              <a:t>jik’s</a:t>
            </a:r>
            <a:r>
              <a:rPr lang="en-US" sz="2600" dirty="0"/>
              <a:t> </a:t>
            </a:r>
            <a:r>
              <a:rPr lang="en-US" sz="2600" i="1" dirty="0"/>
              <a:t>Tears of </a:t>
            </a:r>
            <a:r>
              <a:rPr lang="en-US" sz="2600" i="1" dirty="0" smtClean="0"/>
              <a:t>Blood </a:t>
            </a:r>
            <a:r>
              <a:rPr lang="en-US" sz="2600" dirty="0" smtClean="0"/>
              <a:t>(female protagonist  / modern outlook / set in Pyongyang)</a:t>
            </a:r>
          </a:p>
          <a:p>
            <a:r>
              <a:rPr lang="en-US" sz="2600" dirty="0" smtClean="0"/>
              <a:t>1907: Jang </a:t>
            </a:r>
            <a:r>
              <a:rPr lang="en-US" sz="2600" dirty="0" err="1"/>
              <a:t>Ji-yeon’s</a:t>
            </a:r>
            <a:r>
              <a:rPr lang="en-US" sz="2600" dirty="0"/>
              <a:t> </a:t>
            </a:r>
            <a:r>
              <a:rPr lang="en-US" sz="2600" i="1" dirty="0"/>
              <a:t>Tale of the Patriotic Lady</a:t>
            </a:r>
            <a:r>
              <a:rPr lang="en-US" sz="2600" dirty="0"/>
              <a:t> </a:t>
            </a:r>
            <a:r>
              <a:rPr lang="en-US" sz="2600" dirty="0" smtClean="0"/>
              <a:t>(Imaging Joan of Arc in  a Korean setting)</a:t>
            </a:r>
            <a:endParaRPr lang="en-US" sz="2600"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36</a:t>
            </a:fld>
            <a:endParaRPr lang="en-US"/>
          </a:p>
        </p:txBody>
      </p:sp>
    </p:spTree>
    <p:extLst>
      <p:ext uri="{BB962C8B-B14F-4D97-AF65-F5344CB8AC3E}">
        <p14:creationId xmlns:p14="http://schemas.microsoft.com/office/powerpoint/2010/main" val="3648500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pitchFamily="18" charset="0"/>
                <a:cs typeface="Times New Roman" pitchFamily="18" charset="0"/>
              </a:rPr>
              <a:t>Colonialism</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3200" dirty="0" smtClean="0"/>
              <a:t> </a:t>
            </a:r>
            <a:r>
              <a:rPr lang="en-US" sz="3200" dirty="0" smtClean="0">
                <a:latin typeface="Times New Roman" pitchFamily="18" charset="0"/>
                <a:cs typeface="Times New Roman" pitchFamily="18" charset="0"/>
              </a:rPr>
              <a:t>Forced Modernization/</a:t>
            </a:r>
            <a:r>
              <a:rPr lang="en-US" sz="3200" dirty="0" err="1" smtClean="0">
                <a:latin typeface="Times New Roman" pitchFamily="18" charset="0"/>
                <a:cs typeface="Times New Roman" pitchFamily="18" charset="0"/>
              </a:rPr>
              <a:t>Japanization</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Three eras – 1,2,3</a:t>
            </a:r>
          </a:p>
          <a:p>
            <a:r>
              <a:rPr lang="en-US" sz="3200" dirty="0" smtClean="0">
                <a:latin typeface="Times New Roman" pitchFamily="18" charset="0"/>
                <a:cs typeface="Times New Roman" pitchFamily="18" charset="0"/>
              </a:rPr>
              <a:t> Stories of no opportunity</a:t>
            </a:r>
          </a:p>
          <a:p>
            <a:r>
              <a:rPr lang="en-US" sz="3200" dirty="0" smtClean="0">
                <a:latin typeface="Times New Roman" pitchFamily="18" charset="0"/>
                <a:cs typeface="Times New Roman" pitchFamily="18" charset="0"/>
              </a:rPr>
              <a:t> The “Modern” Woman</a:t>
            </a:r>
          </a:p>
          <a:p>
            <a:r>
              <a:rPr lang="en-US" sz="3200" dirty="0" smtClean="0">
                <a:latin typeface="Times New Roman" pitchFamily="18" charset="0"/>
                <a:cs typeface="Times New Roman" pitchFamily="18" charset="0"/>
              </a:rPr>
              <a:t> Nature stories</a:t>
            </a:r>
          </a:p>
          <a:p>
            <a:r>
              <a:rPr lang="en-US" sz="3200" dirty="0" smtClean="0">
                <a:latin typeface="Times New Roman" pitchFamily="18" charset="0"/>
                <a:cs typeface="Times New Roman" pitchFamily="18" charset="0"/>
              </a:rPr>
              <a:t> Collaboration</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37</a:t>
            </a:fld>
            <a:endParaRPr lang="en-US"/>
          </a:p>
        </p:txBody>
      </p:sp>
      <p:pic>
        <p:nvPicPr>
          <p:cNvPr id="5" name="Picture 4" descr="colonialism.jpg"/>
          <p:cNvPicPr>
            <a:picLocks noChangeAspect="1"/>
          </p:cNvPicPr>
          <p:nvPr/>
        </p:nvPicPr>
        <p:blipFill>
          <a:blip r:embed="rId2"/>
          <a:stretch>
            <a:fillRect/>
          </a:stretch>
        </p:blipFill>
        <p:spPr>
          <a:xfrm>
            <a:off x="4788024" y="4094531"/>
            <a:ext cx="4355976" cy="276346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Yi </a:t>
            </a:r>
            <a:r>
              <a:rPr lang="en-US" b="1" dirty="0" err="1" smtClean="0">
                <a:solidFill>
                  <a:srgbClr val="FFFFFF"/>
                </a:solidFill>
                <a:latin typeface="Times New Roman" pitchFamily="18" charset="0"/>
                <a:cs typeface="Times New Roman" pitchFamily="18" charset="0"/>
              </a:rPr>
              <a:t>Kwangsu</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371600"/>
            <a:ext cx="8035926" cy="4144963"/>
          </a:xfrm>
        </p:spPr>
        <p:txBody>
          <a:bodyPr>
            <a:noAutofit/>
          </a:bodyPr>
          <a:lstStyle/>
          <a:p>
            <a:r>
              <a:rPr lang="en-US" sz="3200" dirty="0" smtClean="0">
                <a:latin typeface="Times New Roman" pitchFamily="18" charset="0"/>
                <a:cs typeface="Times New Roman" pitchFamily="18" charset="0"/>
              </a:rPr>
              <a:t> </a:t>
            </a:r>
            <a:r>
              <a:rPr lang="en-US" altLang="ko-KR" sz="3200" dirty="0" smtClean="0">
                <a:latin typeface="Times New Roman"/>
                <a:ea typeface="나눔고딕"/>
                <a:cs typeface="Times New Roman"/>
              </a:rPr>
              <a:t>1910-1916</a:t>
            </a:r>
            <a:r>
              <a:rPr lang="en-US" sz="3200" dirty="0" smtClean="0">
                <a:latin typeface="Times New Roman"/>
                <a:cs typeface="Times New Roman"/>
              </a:rPr>
              <a:t> </a:t>
            </a:r>
            <a:r>
              <a:rPr lang="en-US" sz="3200" dirty="0" smtClean="0">
                <a:latin typeface="Times New Roman" pitchFamily="18" charset="0"/>
                <a:cs typeface="Times New Roman" pitchFamily="18" charset="0"/>
              </a:rPr>
              <a:t>‘Invents’ “</a:t>
            </a:r>
            <a:r>
              <a:rPr lang="en-US" sz="3200" dirty="0" err="1">
                <a:latin typeface="Times New Roman" pitchFamily="18" charset="0"/>
                <a:cs typeface="Times New Roman" pitchFamily="18" charset="0"/>
              </a:rPr>
              <a:t>M</a:t>
            </a:r>
            <a:r>
              <a:rPr lang="en-US" sz="3200" dirty="0" err="1" smtClean="0">
                <a:latin typeface="Times New Roman" pitchFamily="18" charset="0"/>
                <a:cs typeface="Times New Roman" pitchFamily="18" charset="0"/>
              </a:rPr>
              <a:t>unhak</a:t>
            </a:r>
            <a:r>
              <a:rPr lang="en-US" sz="3200" dirty="0" smtClean="0">
                <a:latin typeface="Times New Roman" pitchFamily="18" charset="0"/>
                <a:cs typeface="Times New Roman" pitchFamily="18" charset="0"/>
              </a:rPr>
              <a:t>” (</a:t>
            </a:r>
            <a:r>
              <a:rPr lang="ko-KR" altLang="en-US" sz="3200" dirty="0" smtClean="0">
                <a:latin typeface="나눔고딕"/>
                <a:ea typeface="나눔고딕"/>
                <a:cs typeface="나눔고딕"/>
              </a:rPr>
              <a:t>문학</a:t>
            </a:r>
            <a:r>
              <a:rPr lang="en-US" altLang="ko-KR" sz="3200" dirty="0" smtClean="0">
                <a:latin typeface="나눔고딕"/>
                <a:ea typeface="나눔고딕"/>
                <a:cs typeface="나눔고딕"/>
              </a:rPr>
              <a:t>)</a:t>
            </a:r>
            <a:endParaRPr lang="en-US" sz="3200" dirty="0" smtClean="0">
              <a:latin typeface="Times New Roman"/>
              <a:cs typeface="Times New Roman"/>
            </a:endParaRPr>
          </a:p>
          <a:p>
            <a:r>
              <a:rPr lang="en-US" sz="3200" dirty="0" smtClean="0">
                <a:latin typeface="Times New Roman" pitchFamily="18" charset="0"/>
                <a:cs typeface="Times New Roman" pitchFamily="18" charset="0"/>
              </a:rPr>
              <a:t>1910-19 (</a:t>
            </a:r>
            <a:r>
              <a:rPr lang="en-US" sz="3200" i="1" dirty="0" smtClean="0">
                <a:latin typeface="Times New Roman" pitchFamily="18" charset="0"/>
                <a:cs typeface="Times New Roman" pitchFamily="18" charset="0"/>
              </a:rPr>
              <a:t>Heartless</a:t>
            </a:r>
            <a:r>
              <a:rPr lang="en-US" sz="3200" dirty="0" smtClean="0">
                <a:latin typeface="Times New Roman" pitchFamily="18" charset="0"/>
                <a:cs typeface="Times New Roman" pitchFamily="18" charset="0"/>
              </a:rPr>
              <a:t>) attacks Korea's traditions advocates adopting a western worldview</a:t>
            </a:r>
          </a:p>
          <a:p>
            <a:r>
              <a:rPr lang="en-US" sz="3200" dirty="0" smtClean="0">
                <a:latin typeface="Times New Roman" pitchFamily="18" charset="0"/>
                <a:cs typeface="Times New Roman" pitchFamily="18" charset="0"/>
              </a:rPr>
              <a:t> 20s </a:t>
            </a:r>
            <a:r>
              <a:rPr lang="en-US" altLang="ko-KR" sz="3200" dirty="0" smtClean="0">
                <a:latin typeface="Times New Roman" pitchFamily="18" charset="0"/>
                <a:cs typeface="Times New Roman" pitchFamily="18" charset="0"/>
              </a:rPr>
              <a:t>-</a:t>
            </a:r>
            <a:r>
              <a:rPr lang="ko-KR" alt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30’s</a:t>
            </a:r>
            <a:r>
              <a:rPr lang="en-US" altLang="ko-KR"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nationalist advocates moral</a:t>
            </a:r>
            <a:r>
              <a:rPr lang="ko-KR" altLang="en-US" sz="3200" dirty="0" smtClean="0">
                <a:latin typeface="Times New Roman" pitchFamily="18" charset="0"/>
                <a:cs typeface="Times New Roman" pitchFamily="18" charset="0"/>
              </a:rPr>
              <a:t> </a:t>
            </a:r>
            <a:r>
              <a:rPr lang="en-US" altLang="ko-KR" sz="3200" dirty="0" smtClean="0">
                <a:latin typeface="Times New Roman" pitchFamily="18" charset="0"/>
                <a:cs typeface="Times New Roman" pitchFamily="18" charset="0"/>
              </a:rPr>
              <a:t>change</a:t>
            </a:r>
            <a:r>
              <a:rPr lang="en-US" sz="3200" dirty="0" smtClean="0">
                <a:latin typeface="Times New Roman" pitchFamily="18" charset="0"/>
                <a:cs typeface="Times New Roman" pitchFamily="18" charset="0"/>
              </a:rPr>
              <a:t> and blames Koreans for being passive (</a:t>
            </a:r>
            <a:r>
              <a:rPr lang="en-US" sz="3200" i="1" dirty="0" smtClean="0">
                <a:latin typeface="Times New Roman" pitchFamily="18" charset="0"/>
                <a:cs typeface="Times New Roman" pitchFamily="18" charset="0"/>
              </a:rPr>
              <a:t>Soil</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30’s is Buddhist &amp; in 37 jailed and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comes out a complete collaborator.</a:t>
            </a:r>
          </a:p>
          <a:p>
            <a:r>
              <a:rPr lang="en-US" sz="3200" dirty="0" smtClean="0">
                <a:latin typeface="Times New Roman" pitchFamily="18" charset="0"/>
                <a:cs typeface="Times New Roman" pitchFamily="18" charset="0"/>
              </a:rPr>
              <a:t> Snagged by NK, dies up north.</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38</a:t>
            </a:fld>
            <a:endParaRPr lang="en-US"/>
          </a:p>
        </p:txBody>
      </p:sp>
      <p:pic>
        <p:nvPicPr>
          <p:cNvPr id="5" name="Picture 4"/>
          <p:cNvPicPr>
            <a:picLocks noChangeAspect="1"/>
          </p:cNvPicPr>
          <p:nvPr/>
        </p:nvPicPr>
        <p:blipFill>
          <a:blip r:embed="rId2"/>
          <a:stretch>
            <a:fillRect/>
          </a:stretch>
        </p:blipFill>
        <p:spPr>
          <a:xfrm>
            <a:off x="7226300" y="4368800"/>
            <a:ext cx="1917700" cy="2489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Yi-Sang</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600200"/>
            <a:ext cx="7556313" cy="4953000"/>
          </a:xfrm>
        </p:spPr>
        <p:txBody>
          <a:bodyPr>
            <a:noAutofit/>
          </a:bodyPr>
          <a:lstStyle/>
          <a:p>
            <a:r>
              <a:rPr lang="en-US" sz="3200" dirty="0" smtClean="0">
                <a:latin typeface="Times New Roman" pitchFamily="18" charset="0"/>
                <a:cs typeface="Times New Roman" pitchFamily="18" charset="0"/>
              </a:rPr>
              <a:t> Most works during the 1930s</a:t>
            </a:r>
          </a:p>
          <a:p>
            <a:r>
              <a:rPr lang="en-US" sz="3200" dirty="0" smtClean="0">
                <a:latin typeface="Times New Roman" pitchFamily="18" charset="0"/>
                <a:cs typeface="Times New Roman" pitchFamily="18" charset="0"/>
              </a:rPr>
              <a:t> Architect/Draftsman</a:t>
            </a:r>
          </a:p>
          <a:p>
            <a:r>
              <a:rPr lang="en-US" sz="3200" dirty="0" smtClean="0">
                <a:latin typeface="Times New Roman" pitchFamily="18" charset="0"/>
                <a:cs typeface="Times New Roman" pitchFamily="18" charset="0"/>
              </a:rPr>
              <a:t> 1936 arrested for “thought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crimes ”  Tubercular/worsens in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prison,  dies April 17, 1937  </a:t>
            </a:r>
          </a:p>
          <a:p>
            <a:r>
              <a:rPr lang="en-US" sz="3200" dirty="0" smtClean="0">
                <a:latin typeface="Times New Roman" pitchFamily="18" charset="0"/>
                <a:cs typeface="Times New Roman" pitchFamily="18" charset="0"/>
              </a:rPr>
              <a:t> Also ‘modern’ poet </a:t>
            </a:r>
            <a:endParaRPr lang="en-US" sz="3200" dirty="0">
              <a:latin typeface="Times New Roman" pitchFamily="18" charset="0"/>
              <a:cs typeface="Times New Roman" pitchFamily="18" charset="0"/>
            </a:endParaRPr>
          </a:p>
        </p:txBody>
      </p:sp>
      <p:pic>
        <p:nvPicPr>
          <p:cNvPr id="4" name="Content Placeholder 3" descr="YiSang.jpg"/>
          <p:cNvPicPr>
            <a:picLocks noChangeAspect="1"/>
          </p:cNvPicPr>
          <p:nvPr/>
        </p:nvPicPr>
        <p:blipFill>
          <a:blip r:embed="rId2"/>
          <a:stretch>
            <a:fillRect/>
          </a:stretch>
        </p:blipFill>
        <p:spPr>
          <a:xfrm>
            <a:off x="6858000" y="1983581"/>
            <a:ext cx="2286000" cy="6215063"/>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39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Recently</a:t>
            </a:r>
            <a:endParaRPr lang="en-US" dirty="0">
              <a:solidFill>
                <a:srgbClr val="FFFFFF"/>
              </a:solidFill>
            </a:endParaRPr>
          </a:p>
        </p:txBody>
      </p:sp>
      <p:sp>
        <p:nvSpPr>
          <p:cNvPr id="5" name="Slide Number Placeholder 4"/>
          <p:cNvSpPr>
            <a:spLocks noGrp="1"/>
          </p:cNvSpPr>
          <p:nvPr>
            <p:ph type="sldNum" sz="quarter" idx="12"/>
          </p:nvPr>
        </p:nvSpPr>
        <p:spPr/>
        <p:txBody>
          <a:bodyPr/>
          <a:lstStyle/>
          <a:p>
            <a:fld id="{26D89A48-932D-6740-A2FB-82F58176C2CF}" type="slidenum">
              <a:rPr lang="en-US" smtClean="0"/>
              <a:pPr/>
              <a:t>4</a:t>
            </a:fld>
            <a:endParaRPr lang="en-US"/>
          </a:p>
        </p:txBody>
      </p:sp>
      <p:pic>
        <p:nvPicPr>
          <p:cNvPr id="7" name="Picture 6"/>
          <p:cNvPicPr>
            <a:picLocks noChangeAspect="1"/>
          </p:cNvPicPr>
          <p:nvPr/>
        </p:nvPicPr>
        <p:blipFill>
          <a:blip r:embed="rId2"/>
          <a:stretch>
            <a:fillRect/>
          </a:stretch>
        </p:blipFill>
        <p:spPr>
          <a:xfrm>
            <a:off x="0" y="1600200"/>
            <a:ext cx="6400800" cy="1689100"/>
          </a:xfrm>
          <a:prstGeom prst="rect">
            <a:avLst/>
          </a:prstGeom>
        </p:spPr>
      </p:pic>
      <p:pic>
        <p:nvPicPr>
          <p:cNvPr id="8" name="Picture 7"/>
          <p:cNvPicPr>
            <a:picLocks noChangeAspect="1"/>
          </p:cNvPicPr>
          <p:nvPr/>
        </p:nvPicPr>
        <p:blipFill>
          <a:blip r:embed="rId3"/>
          <a:stretch>
            <a:fillRect/>
          </a:stretch>
        </p:blipFill>
        <p:spPr>
          <a:xfrm>
            <a:off x="3114487" y="1628268"/>
            <a:ext cx="4940300" cy="2438400"/>
          </a:xfrm>
          <a:prstGeom prst="rect">
            <a:avLst/>
          </a:prstGeom>
        </p:spPr>
      </p:pic>
      <p:pic>
        <p:nvPicPr>
          <p:cNvPr id="10" name="Picture 9"/>
          <p:cNvPicPr>
            <a:picLocks noChangeAspect="1"/>
          </p:cNvPicPr>
          <p:nvPr/>
        </p:nvPicPr>
        <p:blipFill>
          <a:blip r:embed="rId4"/>
          <a:stretch>
            <a:fillRect/>
          </a:stretch>
        </p:blipFill>
        <p:spPr>
          <a:xfrm>
            <a:off x="1028700" y="4089400"/>
            <a:ext cx="8115300" cy="2768600"/>
          </a:xfrm>
          <a:prstGeom prst="rect">
            <a:avLst/>
          </a:prstGeom>
        </p:spPr>
      </p:pic>
      <p:pic>
        <p:nvPicPr>
          <p:cNvPr id="11" name="Picture 10"/>
          <p:cNvPicPr>
            <a:picLocks noChangeAspect="1"/>
          </p:cNvPicPr>
          <p:nvPr/>
        </p:nvPicPr>
        <p:blipFill>
          <a:blip r:embed="rId5"/>
          <a:stretch>
            <a:fillRect/>
          </a:stretch>
        </p:blipFill>
        <p:spPr>
          <a:xfrm>
            <a:off x="2742858" y="1844824"/>
            <a:ext cx="6401142" cy="4896544"/>
          </a:xfrm>
          <a:prstGeom prst="rect">
            <a:avLst/>
          </a:prstGeom>
        </p:spPr>
      </p:pic>
      <p:pic>
        <p:nvPicPr>
          <p:cNvPr id="12" name="Picture 11"/>
          <p:cNvPicPr>
            <a:picLocks noChangeAspect="1"/>
          </p:cNvPicPr>
          <p:nvPr/>
        </p:nvPicPr>
        <p:blipFill>
          <a:blip r:embed="rId6"/>
          <a:stretch>
            <a:fillRect/>
          </a:stretch>
        </p:blipFill>
        <p:spPr>
          <a:xfrm>
            <a:off x="0" y="4318000"/>
            <a:ext cx="7289800" cy="2540000"/>
          </a:xfrm>
          <a:prstGeom prst="rect">
            <a:avLst/>
          </a:prstGeom>
        </p:spPr>
      </p:pic>
      <p:pic>
        <p:nvPicPr>
          <p:cNvPr id="13" name="Picture 12"/>
          <p:cNvPicPr>
            <a:picLocks noChangeAspect="1"/>
          </p:cNvPicPr>
          <p:nvPr/>
        </p:nvPicPr>
        <p:blipFill>
          <a:blip r:embed="rId7"/>
          <a:stretch>
            <a:fillRect/>
          </a:stretch>
        </p:blipFill>
        <p:spPr>
          <a:xfrm>
            <a:off x="0" y="1628268"/>
            <a:ext cx="9143999" cy="4094942"/>
          </a:xfrm>
          <a:prstGeom prst="rect">
            <a:avLst/>
          </a:prstGeom>
        </p:spPr>
      </p:pic>
      <p:pic>
        <p:nvPicPr>
          <p:cNvPr id="15" name="Picture 14"/>
          <p:cNvPicPr>
            <a:picLocks noChangeAspect="1"/>
          </p:cNvPicPr>
          <p:nvPr/>
        </p:nvPicPr>
        <p:blipFill>
          <a:blip r:embed="rId8"/>
          <a:stretch>
            <a:fillRect/>
          </a:stretch>
        </p:blipFill>
        <p:spPr>
          <a:xfrm>
            <a:off x="0" y="1600200"/>
            <a:ext cx="8991600" cy="2260600"/>
          </a:xfrm>
          <a:prstGeom prst="rect">
            <a:avLst/>
          </a:prstGeom>
        </p:spPr>
      </p:pic>
      <p:pic>
        <p:nvPicPr>
          <p:cNvPr id="3" name="Picture 2"/>
          <p:cNvPicPr>
            <a:picLocks noChangeAspect="1"/>
          </p:cNvPicPr>
          <p:nvPr/>
        </p:nvPicPr>
        <p:blipFill>
          <a:blip r:embed="rId9"/>
          <a:stretch>
            <a:fillRect/>
          </a:stretch>
        </p:blipFill>
        <p:spPr>
          <a:xfrm>
            <a:off x="-1980729" y="-97652"/>
            <a:ext cx="14455257" cy="6955652"/>
          </a:xfrm>
          <a:prstGeom prst="rect">
            <a:avLst/>
          </a:prstGeom>
        </p:spPr>
      </p:pic>
    </p:spTree>
    <p:extLst>
      <p:ext uri="{BB962C8B-B14F-4D97-AF65-F5344CB8AC3E}">
        <p14:creationId xmlns:p14="http://schemas.microsoft.com/office/powerpoint/2010/main" val="3234756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pitchFamily="18" charset="0"/>
                <a:cs typeface="Times New Roman" pitchFamily="18" charset="0"/>
              </a:rPr>
              <a:t>Yi-Sang: Poet</a:t>
            </a:r>
            <a:endParaRPr lang="en-US" dirty="0">
              <a:solidFill>
                <a:srgbClr val="FFFFFF"/>
              </a:solidFill>
              <a:latin typeface="Times New Roman" pitchFamily="18" charset="0"/>
              <a:cs typeface="Times New Roman" pitchFamily="18" charset="0"/>
            </a:endParaRPr>
          </a:p>
        </p:txBody>
      </p:sp>
      <p:pic>
        <p:nvPicPr>
          <p:cNvPr id="4" name="Content Placeholder 3" descr="YiSangPoemDiagram.jpg"/>
          <p:cNvPicPr>
            <a:picLocks noGrp="1" noChangeAspect="1"/>
          </p:cNvPicPr>
          <p:nvPr>
            <p:ph idx="1"/>
          </p:nvPr>
        </p:nvPicPr>
        <p:blipFill>
          <a:blip r:embed="rId2"/>
          <a:stretch>
            <a:fillRect/>
          </a:stretch>
        </p:blipFill>
        <p:spPr>
          <a:xfrm>
            <a:off x="0" y="1828800"/>
            <a:ext cx="6606339" cy="2514600"/>
          </a:xfrm>
        </p:spPr>
      </p:pic>
      <p:pic>
        <p:nvPicPr>
          <p:cNvPr id="5" name="Picture 4" descr="YiSangNumberPoem.jpg"/>
          <p:cNvPicPr>
            <a:picLocks noChangeAspect="1"/>
          </p:cNvPicPr>
          <p:nvPr/>
        </p:nvPicPr>
        <p:blipFill>
          <a:blip r:embed="rId3"/>
          <a:stretch>
            <a:fillRect/>
          </a:stretch>
        </p:blipFill>
        <p:spPr>
          <a:xfrm>
            <a:off x="6606339" y="3962400"/>
            <a:ext cx="2468880" cy="2670048"/>
          </a:xfrm>
          <a:prstGeom prst="rect">
            <a:avLst/>
          </a:prstGeom>
        </p:spPr>
      </p:pic>
      <p:sp>
        <p:nvSpPr>
          <p:cNvPr id="6" name="Slide Number Placeholder 5"/>
          <p:cNvSpPr>
            <a:spLocks noGrp="1"/>
          </p:cNvSpPr>
          <p:nvPr>
            <p:ph type="sldNum" sz="quarter" idx="12"/>
          </p:nvPr>
        </p:nvSpPr>
        <p:spPr/>
        <p:txBody>
          <a:bodyPr/>
          <a:lstStyle/>
          <a:p>
            <a:fld id="{26D89A48-932D-6740-A2FB-82F58176C2CF}" type="slidenum">
              <a:rPr lang="en-US" smtClean="0"/>
              <a:pPr/>
              <a:t>40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War</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7556313" cy="4144963"/>
          </a:xfrm>
        </p:spPr>
        <p:txBody>
          <a:bodyPr>
            <a:normAutofit/>
          </a:bodyPr>
          <a:lstStyle/>
          <a:p>
            <a:r>
              <a:rPr lang="en-US" sz="3200" dirty="0" smtClean="0"/>
              <a:t> </a:t>
            </a:r>
            <a:r>
              <a:rPr lang="en-US" sz="3200" dirty="0" smtClean="0">
                <a:latin typeface="Times New Roman"/>
                <a:cs typeface="Times New Roman"/>
              </a:rPr>
              <a:t>Few stories of the war as a whole – tend to be very specific events</a:t>
            </a:r>
          </a:p>
          <a:p>
            <a:r>
              <a:rPr lang="en-US" sz="3200" dirty="0" smtClean="0">
                <a:latin typeface="Times New Roman"/>
                <a:cs typeface="Times New Roman"/>
              </a:rPr>
              <a:t> Not over, not noble,</a:t>
            </a:r>
            <a:br>
              <a:rPr lang="en-US" sz="3200" dirty="0" smtClean="0">
                <a:latin typeface="Times New Roman"/>
                <a:cs typeface="Times New Roman"/>
              </a:rPr>
            </a:br>
            <a:r>
              <a:rPr lang="en-US" sz="3200" dirty="0" smtClean="0">
                <a:latin typeface="Times New Roman"/>
                <a:cs typeface="Times New Roman"/>
              </a:rPr>
              <a:t> no one won. </a:t>
            </a:r>
            <a:endParaRPr lang="en-US" sz="3200" dirty="0">
              <a:latin typeface="Times New Roman"/>
              <a:cs typeface="Times New Roman"/>
            </a:endParaRPr>
          </a:p>
          <a:p>
            <a:r>
              <a:rPr lang="en-US" sz="3200" b="1" dirty="0" smtClean="0">
                <a:latin typeface="Times New Roman"/>
                <a:cs typeface="Times New Roman"/>
              </a:rPr>
              <a:t>How in Heaven's Name:</a:t>
            </a:r>
            <a:br>
              <a:rPr lang="en-US" sz="3200" b="1" dirty="0" smtClean="0">
                <a:latin typeface="Times New Roman"/>
                <a:cs typeface="Times New Roman"/>
              </a:rPr>
            </a:br>
            <a:r>
              <a:rPr lang="en-US" sz="3200" b="1" dirty="0" smtClean="0">
                <a:latin typeface="Times New Roman"/>
                <a:cs typeface="Times New Roman"/>
              </a:rPr>
              <a:t> A Novel of World War </a:t>
            </a:r>
            <a:br>
              <a:rPr lang="en-US" sz="3200" b="1" dirty="0" smtClean="0">
                <a:latin typeface="Times New Roman"/>
                <a:cs typeface="Times New Roman"/>
              </a:rPr>
            </a:br>
            <a:r>
              <a:rPr lang="ko-KR" altLang="en-US" sz="3200" b="1" dirty="0" smtClean="0">
                <a:latin typeface="Times New Roman"/>
                <a:cs typeface="Times New Roman"/>
              </a:rPr>
              <a:t> </a:t>
            </a:r>
            <a:r>
              <a:rPr lang="en-US" sz="3200" b="1" dirty="0" smtClean="0">
                <a:latin typeface="Times New Roman"/>
                <a:cs typeface="Times New Roman"/>
              </a:rPr>
              <a:t>Two </a:t>
            </a:r>
            <a:r>
              <a:rPr lang="en-US" sz="3200" dirty="0" smtClean="0">
                <a:latin typeface="Times New Roman"/>
                <a:cs typeface="Times New Roman"/>
              </a:rPr>
              <a:t>by Cho </a:t>
            </a:r>
            <a:r>
              <a:rPr lang="en-US" sz="3200" dirty="0" err="1" smtClean="0">
                <a:latin typeface="Times New Roman"/>
                <a:cs typeface="Times New Roman"/>
              </a:rPr>
              <a:t>Chongnae</a:t>
            </a:r>
            <a:endParaRPr lang="en-US" sz="3200" dirty="0" smtClean="0">
              <a:latin typeface="Times New Roman"/>
              <a:cs typeface="Times New Roman"/>
            </a:endParaRPr>
          </a:p>
          <a:p>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41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Separation Period / </a:t>
            </a:r>
            <a:r>
              <a:rPr lang="en-US" b="1" dirty="0" err="1" smtClean="0">
                <a:solidFill>
                  <a:srgbClr val="FFFFFF"/>
                </a:solidFill>
                <a:latin typeface="Times New Roman" pitchFamily="18" charset="0"/>
                <a:cs typeface="Times New Roman" pitchFamily="18" charset="0"/>
              </a:rPr>
              <a:t>Pundan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Munhak</a:t>
            </a:r>
            <a:r>
              <a:rPr lang="en-US" b="1" dirty="0" smtClean="0">
                <a:solidFill>
                  <a:srgbClr val="FFFFFF"/>
                </a:solidFill>
                <a:latin typeface="Times New Roman" pitchFamily="18" charset="0"/>
                <a:cs typeface="Times New Roman" pitchFamily="18" charset="0"/>
              </a:rPr>
              <a:t> (1945-Present)</a:t>
            </a:r>
            <a:r>
              <a:rPr lang="en-US" dirty="0" smtClean="0"/>
              <a:t/>
            </a:r>
            <a:br>
              <a:rPr lang="en-US" dirty="0" smtClean="0"/>
            </a:br>
            <a:endParaRPr lang="en-US" sz="3200" dirty="0"/>
          </a:p>
        </p:txBody>
      </p:sp>
      <p:sp>
        <p:nvSpPr>
          <p:cNvPr id="3" name="Content Placeholder 2"/>
          <p:cNvSpPr>
            <a:spLocks noGrp="1"/>
          </p:cNvSpPr>
          <p:nvPr>
            <p:ph idx="1"/>
          </p:nvPr>
        </p:nvSpPr>
        <p:spPr/>
        <p:txBody>
          <a:bodyPr>
            <a:normAutofit/>
          </a:bodyPr>
          <a:lstStyle/>
          <a:p>
            <a:r>
              <a:rPr lang="en-US" sz="3200" dirty="0" smtClean="0"/>
              <a:t> </a:t>
            </a:r>
            <a:r>
              <a:rPr lang="en-US" sz="3200" dirty="0" smtClean="0">
                <a:latin typeface="Times New Roman" pitchFamily="18" charset="0"/>
                <a:cs typeface="Times New Roman" pitchFamily="18" charset="0"/>
              </a:rPr>
              <a:t>Hwang Sun-</a:t>
            </a:r>
            <a:r>
              <a:rPr lang="en-US" sz="3200" dirty="0" err="1" smtClean="0">
                <a:latin typeface="Times New Roman" pitchFamily="18" charset="0"/>
                <a:cs typeface="Times New Roman" pitchFamily="18" charset="0"/>
              </a:rPr>
              <a:t>won’s</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Cranes </a:t>
            </a:r>
            <a:r>
              <a:rPr lang="en-US" sz="3200" i="1" u="sng" dirty="0">
                <a:solidFill>
                  <a:srgbClr val="3366FF"/>
                </a:solidFill>
                <a:latin typeface="Times New Roman" pitchFamily="18" charset="0"/>
                <a:cs typeface="Times New Roman" pitchFamily="18" charset="0"/>
              </a:rPr>
              <a:t/>
            </a:r>
            <a:br>
              <a:rPr lang="en-US" sz="3200" i="1" u="sng" dirty="0">
                <a:solidFill>
                  <a:srgbClr val="3366FF"/>
                </a:solidFill>
                <a:latin typeface="Times New Roman" pitchFamily="18" charset="0"/>
                <a:cs typeface="Times New Roman" pitchFamily="18" charset="0"/>
              </a:rPr>
            </a:br>
            <a:r>
              <a:rPr lang="en-US" sz="3200" dirty="0" smtClean="0">
                <a:latin typeface="Times New Roman" pitchFamily="18" charset="0"/>
                <a:cs typeface="Times New Roman" pitchFamily="18" charset="0"/>
              </a:rPr>
              <a:t>or his </a:t>
            </a:r>
            <a:r>
              <a:rPr lang="en-US" sz="3200" b="1" dirty="0" smtClean="0">
                <a:latin typeface="Times New Roman" pitchFamily="18" charset="0"/>
                <a:cs typeface="Times New Roman" pitchFamily="18" charset="0"/>
              </a:rPr>
              <a:t>Descendants of Cain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Jo Jung-Rae’s </a:t>
            </a:r>
            <a:r>
              <a:rPr lang="en-US" sz="3200" b="1" dirty="0" smtClean="0">
                <a:latin typeface="Times New Roman" pitchFamily="18" charset="0"/>
                <a:cs typeface="Times New Roman" pitchFamily="18" charset="0"/>
              </a:rPr>
              <a:t>The Land of the Banished</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Hyun </a:t>
            </a:r>
            <a:r>
              <a:rPr lang="en-US" sz="3200" dirty="0" err="1" smtClean="0">
                <a:latin typeface="Times New Roman" pitchFamily="18" charset="0"/>
                <a:cs typeface="Times New Roman" pitchFamily="18" charset="0"/>
              </a:rPr>
              <a:t>Ki</a:t>
            </a:r>
            <a:r>
              <a:rPr lang="en-US" sz="3200" dirty="0" smtClean="0">
                <a:latin typeface="Times New Roman" pitchFamily="18" charset="0"/>
                <a:cs typeface="Times New Roman" pitchFamily="18" charset="0"/>
              </a:rPr>
              <a:t>-young’s </a:t>
            </a:r>
            <a:r>
              <a:rPr lang="en-US" sz="3200" b="1" dirty="0" err="1" smtClean="0">
                <a:latin typeface="Times New Roman" pitchFamily="18" charset="0"/>
                <a:cs typeface="Times New Roman" pitchFamily="18" charset="0"/>
              </a:rPr>
              <a:t>Sun’i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Samch’on</a:t>
            </a:r>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Hwang </a:t>
            </a:r>
            <a:r>
              <a:rPr lang="en-US" sz="3200" dirty="0" err="1" smtClean="0">
                <a:latin typeface="Times New Roman" pitchFamily="18" charset="0"/>
                <a:cs typeface="Times New Roman" pitchFamily="18" charset="0"/>
              </a:rPr>
              <a:t>Sok-yong’s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Guest  </a:t>
            </a:r>
          </a:p>
          <a:p>
            <a:endParaRPr lang="en-US" sz="2800" b="1" dirty="0" smtClean="0"/>
          </a:p>
        </p:txBody>
      </p:sp>
      <p:sp>
        <p:nvSpPr>
          <p:cNvPr id="4" name="Slide Number Placeholder 3"/>
          <p:cNvSpPr>
            <a:spLocks noGrp="1"/>
          </p:cNvSpPr>
          <p:nvPr>
            <p:ph type="sldNum" sz="quarter" idx="12"/>
          </p:nvPr>
        </p:nvSpPr>
        <p:spPr/>
        <p:txBody>
          <a:bodyPr/>
          <a:lstStyle/>
          <a:p>
            <a:fld id="{26D89A48-932D-6740-A2FB-82F58176C2CF}" type="slidenum">
              <a:rPr lang="en-US" smtClean="0"/>
              <a:pPr/>
              <a:t>42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Separation</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sz="3200" dirty="0" smtClean="0"/>
              <a:t> </a:t>
            </a:r>
            <a:r>
              <a:rPr lang="en-US" sz="3200" i="1" dirty="0" err="1" smtClean="0"/>
              <a:t>Sonagi</a:t>
            </a:r>
            <a:endParaRPr lang="en-US" sz="3200" i="1" dirty="0" smtClean="0"/>
          </a:p>
          <a:p>
            <a:r>
              <a:rPr lang="en-US" sz="3200" dirty="0" smtClean="0"/>
              <a:t> </a:t>
            </a:r>
            <a:r>
              <a:rPr lang="en-US" sz="3200" b="1" dirty="0" smtClean="0"/>
              <a:t>The Shaman Sorceress</a:t>
            </a:r>
            <a:endParaRPr lang="en-US" sz="3200" b="1"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43</a:t>
            </a:fld>
            <a:endParaRPr lang="en-US"/>
          </a:p>
        </p:txBody>
      </p:sp>
    </p:spTree>
    <p:extLst>
      <p:ext uri="{BB962C8B-B14F-4D97-AF65-F5344CB8AC3E}">
        <p14:creationId xmlns:p14="http://schemas.microsoft.com/office/powerpoint/2010/main" val="2589042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 Trek North</a:t>
            </a:r>
            <a:endParaRPr lang="en-US" dirty="0">
              <a:solidFill>
                <a:srgbClr val="FFFFFF"/>
              </a:solidFill>
            </a:endParaRPr>
          </a:p>
        </p:txBody>
      </p:sp>
      <p:sp>
        <p:nvSpPr>
          <p:cNvPr id="3" name="Content Placeholder 2"/>
          <p:cNvSpPr>
            <a:spLocks noGrp="1"/>
          </p:cNvSpPr>
          <p:nvPr>
            <p:ph idx="1"/>
          </p:nvPr>
        </p:nvSpPr>
        <p:spPr/>
        <p:txBody>
          <a:bodyPr/>
          <a:lstStyle/>
          <a:p>
            <a:r>
              <a:rPr lang="en-US" sz="3200" dirty="0"/>
              <a:t>Han </a:t>
            </a:r>
            <a:r>
              <a:rPr lang="en-US" sz="3200" dirty="0" err="1" smtClean="0"/>
              <a:t>Sorya</a:t>
            </a:r>
            <a:endParaRPr lang="en-US" sz="3200" dirty="0"/>
          </a:p>
          <a:p>
            <a:r>
              <a:rPr lang="en-US" sz="3200" dirty="0" smtClean="0"/>
              <a:t> </a:t>
            </a:r>
            <a:r>
              <a:rPr lang="en-US" sz="3200" dirty="0"/>
              <a:t>Yi </a:t>
            </a:r>
            <a:r>
              <a:rPr lang="en-US" sz="3200" dirty="0" err="1" smtClean="0"/>
              <a:t>Kiyong</a:t>
            </a:r>
            <a:endParaRPr lang="en-US" sz="3200" dirty="0"/>
          </a:p>
          <a:p>
            <a:r>
              <a:rPr lang="en-US" sz="3200" dirty="0" smtClean="0"/>
              <a:t> </a:t>
            </a:r>
            <a:r>
              <a:rPr lang="en-US" sz="3200" dirty="0"/>
              <a:t>Kim </a:t>
            </a:r>
            <a:r>
              <a:rPr lang="en-US" sz="3200" dirty="0" err="1" smtClean="0"/>
              <a:t>Namchon</a:t>
            </a:r>
            <a:endParaRPr lang="en-US" sz="3200" dirty="0"/>
          </a:p>
          <a:p>
            <a:r>
              <a:rPr lang="en-US" sz="3200" dirty="0" smtClean="0"/>
              <a:t> </a:t>
            </a:r>
            <a:r>
              <a:rPr lang="en-US" sz="3200" dirty="0" err="1" smtClean="0"/>
              <a:t>Im</a:t>
            </a:r>
            <a:r>
              <a:rPr lang="en-US" sz="3200" dirty="0" smtClean="0"/>
              <a:t> </a:t>
            </a:r>
            <a:r>
              <a:rPr lang="en-US" sz="3200" dirty="0" err="1" smtClean="0"/>
              <a:t>Hwa</a:t>
            </a:r>
            <a:endParaRPr lang="en-US" sz="3200" dirty="0" smtClean="0"/>
          </a:p>
          <a:p>
            <a:r>
              <a:rPr lang="en-US" sz="3200" dirty="0"/>
              <a:t> </a:t>
            </a:r>
            <a:r>
              <a:rPr lang="en-US" sz="3200" dirty="0" smtClean="0"/>
              <a:t>Perhaps one-third?</a:t>
            </a:r>
            <a:endParaRPr lang="en-US" sz="3200" dirty="0"/>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44</a:t>
            </a:fld>
            <a:endParaRPr lang="en-US"/>
          </a:p>
        </p:txBody>
      </p:sp>
    </p:spTree>
    <p:extLst>
      <p:ext uri="{BB962C8B-B14F-4D97-AF65-F5344CB8AC3E}">
        <p14:creationId xmlns:p14="http://schemas.microsoft.com/office/powerpoint/2010/main" val="2954958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Hwang Sun-won: Korea’s Dickens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600" dirty="0" smtClean="0">
                <a:latin typeface="Times New Roman" pitchFamily="18" charset="0"/>
                <a:cs typeface="Times New Roman" pitchFamily="18" charset="0"/>
              </a:rPr>
              <a:t> Writer, novelist, and poet</a:t>
            </a:r>
          </a:p>
          <a:p>
            <a:r>
              <a:rPr lang="en-US" sz="3600" dirty="0" smtClean="0">
                <a:latin typeface="Times New Roman" pitchFamily="18" charset="0"/>
                <a:cs typeface="Times New Roman" pitchFamily="18" charset="0"/>
              </a:rPr>
              <a:t> Began in Colonial Period</a:t>
            </a:r>
          </a:p>
          <a:p>
            <a:r>
              <a:rPr lang="en-US" sz="3600" dirty="0" smtClean="0">
                <a:latin typeface="Times New Roman" pitchFamily="18" charset="0"/>
                <a:cs typeface="Times New Roman" pitchFamily="18" charset="0"/>
              </a:rPr>
              <a:t> Refused to write in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Japanese – went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underground   </a:t>
            </a:r>
            <a:endParaRPr lang="en-US" sz="3600" dirty="0">
              <a:latin typeface="Times New Roman" pitchFamily="18" charset="0"/>
              <a:cs typeface="Times New Roman" pitchFamily="18" charset="0"/>
            </a:endParaRPr>
          </a:p>
        </p:txBody>
      </p:sp>
      <p:pic>
        <p:nvPicPr>
          <p:cNvPr id="4" name="Picture 3" descr="HwangSunWon.jpg"/>
          <p:cNvPicPr>
            <a:picLocks noChangeAspect="1"/>
          </p:cNvPicPr>
          <p:nvPr/>
        </p:nvPicPr>
        <p:blipFill>
          <a:blip r:embed="rId2"/>
          <a:stretch>
            <a:fillRect/>
          </a:stretch>
        </p:blipFill>
        <p:spPr>
          <a:xfrm>
            <a:off x="6233072" y="2590800"/>
            <a:ext cx="2987128" cy="4343400"/>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45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Miracle on the Han: Economics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smtClean="0"/>
              <a:t> </a:t>
            </a:r>
            <a:r>
              <a:rPr lang="en-US" sz="3200" dirty="0" smtClean="0">
                <a:latin typeface="Times New Roman" pitchFamily="18" charset="0"/>
                <a:cs typeface="Times New Roman" pitchFamily="18" charset="0"/>
              </a:rPr>
              <a:t>Cho Se-</a:t>
            </a:r>
            <a:r>
              <a:rPr lang="en-US" sz="3200" dirty="0" err="1" smtClean="0">
                <a:latin typeface="Times New Roman" pitchFamily="18" charset="0"/>
                <a:cs typeface="Times New Roman" pitchFamily="18" charset="0"/>
              </a:rPr>
              <a:t>hui’s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Dwarf (</a:t>
            </a:r>
            <a:r>
              <a:rPr lang="en-US" sz="3200" dirty="0" err="1">
                <a:latin typeface="Times New Roman" pitchFamily="18" charset="0"/>
                <a:cs typeface="Times New Roman" pitchFamily="18" charset="0"/>
              </a:rPr>
              <a:t>yŏnjak</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sosŏl</a:t>
            </a:r>
            <a:r>
              <a:rPr lang="en-US" sz="320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Yang </a:t>
            </a:r>
            <a:r>
              <a:rPr lang="en-US" sz="3200" dirty="0" err="1" smtClean="0">
                <a:latin typeface="Times New Roman" pitchFamily="18" charset="0"/>
                <a:cs typeface="Times New Roman" pitchFamily="18" charset="0"/>
              </a:rPr>
              <a:t>Gui-Ja’s</a:t>
            </a:r>
            <a:r>
              <a:rPr lang="en-US" sz="3200" dirty="0" smtClean="0">
                <a:latin typeface="Times New Roman" pitchFamily="18" charset="0"/>
                <a:cs typeface="Times New Roman" pitchFamily="18" charset="0"/>
              </a:rPr>
              <a:t> </a:t>
            </a:r>
            <a:r>
              <a:rPr lang="en-US" altLang="ko-KR" sz="3200" b="1" dirty="0" smtClean="0">
                <a:latin typeface="Times New Roman" pitchFamily="18" charset="0"/>
                <a:cs typeface="Times New Roman" pitchFamily="18" charset="0"/>
              </a:rPr>
              <a:t>A Distant</a:t>
            </a:r>
            <a:br>
              <a:rPr lang="en-US" altLang="ko-KR" sz="3200" b="1" dirty="0" smtClean="0">
                <a:latin typeface="Times New Roman" pitchFamily="18" charset="0"/>
                <a:cs typeface="Times New Roman" pitchFamily="18" charset="0"/>
              </a:rPr>
            </a:br>
            <a:r>
              <a:rPr lang="en-US" altLang="ko-KR" sz="3200" b="1" dirty="0" smtClean="0">
                <a:latin typeface="Times New Roman" pitchFamily="18" charset="0"/>
                <a:cs typeface="Times New Roman" pitchFamily="18" charset="0"/>
              </a:rPr>
              <a:t> and Beautiful Place</a:t>
            </a:r>
            <a:r>
              <a:rPr lang="en-US" sz="3200" b="1" dirty="0" smtClean="0">
                <a:latin typeface="Times New Roman" pitchFamily="18" charset="0"/>
                <a:cs typeface="Times New Roman" pitchFamily="18" charset="0"/>
              </a:rPr>
              <a:t> </a:t>
            </a:r>
          </a:p>
          <a:p>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Road to </a:t>
            </a:r>
            <a:r>
              <a:rPr lang="en-US" sz="3200" b="1" dirty="0" err="1" smtClean="0">
                <a:latin typeface="Times New Roman" pitchFamily="18" charset="0"/>
                <a:cs typeface="Times New Roman" pitchFamily="18" charset="0"/>
              </a:rPr>
              <a:t>Sampo</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a:t>
            </a:r>
            <a:r>
              <a:rPr lang="ko-KR" altLang="en-US" sz="3200" b="1" dirty="0" smtClean="0">
                <a:latin typeface="Times New Roman" pitchFamily="18" charset="0"/>
                <a:cs typeface="Times New Roman" pitchFamily="18" charset="0"/>
              </a:rPr>
              <a:t>황석영</a:t>
            </a:r>
            <a:r>
              <a:rPr lang="en-US" altLang="ko-KR" sz="3200" b="1" dirty="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46</a:t>
            </a:fld>
            <a:endParaRPr lang="en-US"/>
          </a:p>
        </p:txBody>
      </p:sp>
      <p:pic>
        <p:nvPicPr>
          <p:cNvPr id="5" name="Picture 4" descr="miracleonhan.png"/>
          <p:cNvPicPr>
            <a:picLocks noChangeAspect="1"/>
          </p:cNvPicPr>
          <p:nvPr/>
        </p:nvPicPr>
        <p:blipFill>
          <a:blip r:embed="rId2"/>
          <a:stretch>
            <a:fillRect/>
          </a:stretch>
        </p:blipFill>
        <p:spPr>
          <a:xfrm>
            <a:off x="4984824" y="4163654"/>
            <a:ext cx="4159176" cy="269434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Miracle on the Han: Politics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268760"/>
            <a:ext cx="7556313" cy="4144963"/>
          </a:xfrm>
        </p:spPr>
        <p:txBody>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Yun’s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There a Petal Softly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Falls</a:t>
            </a:r>
          </a:p>
          <a:p>
            <a:r>
              <a:rPr lang="en-US" sz="3200" dirty="0" smtClean="0">
                <a:latin typeface="Times New Roman" pitchFamily="18" charset="0"/>
                <a:cs typeface="Times New Roman" pitchFamily="18" charset="0"/>
              </a:rPr>
              <a:t> Lim </a:t>
            </a:r>
            <a:r>
              <a:rPr lang="en-US" sz="3200" dirty="0" err="1" smtClean="0">
                <a:latin typeface="Times New Roman" pitchFamily="18" charset="0"/>
                <a:cs typeface="Times New Roman" pitchFamily="18" charset="0"/>
              </a:rPr>
              <a:t>Chul-woo’s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Straight Lines and Poison Gas</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Gong </a:t>
            </a:r>
            <a:r>
              <a:rPr lang="en-US" sz="3200" dirty="0" err="1" smtClean="0">
                <a:latin typeface="Times New Roman" pitchFamily="18" charset="0"/>
                <a:cs typeface="Times New Roman" pitchFamily="18" charset="0"/>
              </a:rPr>
              <a:t>Ji</a:t>
            </a:r>
            <a:r>
              <a:rPr lang="en-US" sz="3200" dirty="0" smtClean="0">
                <a:latin typeface="Times New Roman" pitchFamily="18" charset="0"/>
                <a:cs typeface="Times New Roman" pitchFamily="18" charset="0"/>
              </a:rPr>
              <a:t>-young’s </a:t>
            </a:r>
            <a:r>
              <a:rPr lang="en-US" sz="3200" b="1" dirty="0" smtClean="0">
                <a:latin typeface="Times New Roman" pitchFamily="18" charset="0"/>
                <a:cs typeface="Times New Roman" pitchFamily="18" charset="0"/>
              </a:rPr>
              <a:t>Human Decency </a:t>
            </a:r>
          </a:p>
          <a:p>
            <a:r>
              <a:rPr lang="en-US" sz="3200" b="1"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Han Kang’s </a:t>
            </a:r>
            <a:r>
              <a:rPr lang="en-US" sz="3200" b="1" dirty="0" smtClean="0">
                <a:latin typeface="Times New Roman" pitchFamily="18" charset="0"/>
                <a:cs typeface="Times New Roman" pitchFamily="18" charset="0"/>
              </a:rPr>
              <a:t>Human Acts</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47</a:t>
            </a:fld>
            <a:endParaRPr lang="en-US"/>
          </a:p>
        </p:txBody>
      </p:sp>
      <p:pic>
        <p:nvPicPr>
          <p:cNvPr id="5" name="Picture 4" descr="gwangjubeating.jpg"/>
          <p:cNvPicPr>
            <a:picLocks noChangeAspect="1"/>
          </p:cNvPicPr>
          <p:nvPr/>
        </p:nvPicPr>
        <p:blipFill>
          <a:blip r:embed="rId2"/>
          <a:stretch>
            <a:fillRect/>
          </a:stretch>
        </p:blipFill>
        <p:spPr>
          <a:xfrm>
            <a:off x="4283968" y="5095825"/>
            <a:ext cx="5848350" cy="193357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Cho Se-</a:t>
            </a:r>
            <a:r>
              <a:rPr lang="en-US" b="1" dirty="0" err="1" smtClean="0">
                <a:solidFill>
                  <a:srgbClr val="FFFFFF"/>
                </a:solidFill>
                <a:latin typeface="Times New Roman" pitchFamily="18" charset="0"/>
                <a:cs typeface="Times New Roman" pitchFamily="18" charset="0"/>
              </a:rPr>
              <a:t>Hui</a:t>
            </a:r>
            <a:r>
              <a:rPr lang="en-US" b="1" dirty="0" smtClean="0">
                <a:solidFill>
                  <a:srgbClr val="FFFFFF"/>
                </a:solidFill>
                <a:latin typeface="Times New Roman" pitchFamily="18" charset="0"/>
                <a:cs typeface="Times New Roman" pitchFamily="18" charset="0"/>
              </a:rPr>
              <a:t>: The Dwarf</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t> </a:t>
            </a:r>
            <a:r>
              <a:rPr lang="en-US" sz="3200" b="1" dirty="0" smtClean="0">
                <a:latin typeface="Times New Roman" pitchFamily="18" charset="0"/>
                <a:cs typeface="Times New Roman" pitchFamily="18" charset="0"/>
              </a:rPr>
              <a:t>The Dwarf</a:t>
            </a:r>
            <a:r>
              <a:rPr lang="en-US" sz="3200" dirty="0" smtClean="0">
                <a:latin typeface="Times New Roman" pitchFamily="18" charset="0"/>
                <a:cs typeface="Times New Roman" pitchFamily="18" charset="0"/>
              </a:rPr>
              <a:t> is a </a:t>
            </a:r>
            <a:r>
              <a:rPr lang="en-US" sz="3200" dirty="0" err="1" smtClean="0">
                <a:latin typeface="Times New Roman" pitchFamily="18" charset="0"/>
                <a:cs typeface="Times New Roman" pitchFamily="18" charset="0"/>
              </a:rPr>
              <a:t>yŏnjak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sosŏl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3 stories in 1 (each story segmented)</a:t>
            </a:r>
          </a:p>
          <a:p>
            <a:r>
              <a:rPr lang="en-US" sz="3200" dirty="0" smtClean="0">
                <a:latin typeface="Times New Roman" pitchFamily="18" charset="0"/>
                <a:cs typeface="Times New Roman" pitchFamily="18" charset="0"/>
              </a:rPr>
              <a:t> Government mandated loss of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Community &amp; economic dislocation</a:t>
            </a:r>
          </a:p>
        </p:txBody>
      </p:sp>
      <p:pic>
        <p:nvPicPr>
          <p:cNvPr id="4" name="Picture 3" descr="Cover_of_Cho_Se-hui's_The_Dwarf.jpg"/>
          <p:cNvPicPr>
            <a:picLocks noChangeAspect="1"/>
          </p:cNvPicPr>
          <p:nvPr/>
        </p:nvPicPr>
        <p:blipFill>
          <a:blip r:embed="rId2"/>
          <a:stretch>
            <a:fillRect/>
          </a:stretch>
        </p:blipFill>
        <p:spPr>
          <a:xfrm>
            <a:off x="7010400" y="3275027"/>
            <a:ext cx="2309257" cy="358297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acle.jpg"/>
          <p:cNvPicPr>
            <a:picLocks noChangeAspect="1"/>
          </p:cNvPicPr>
          <p:nvPr/>
        </p:nvPicPr>
        <p:blipFill>
          <a:blip r:embed="rId2">
            <a:alphaModFix amt="82000"/>
            <a:lum bright="-22000" contrast="32000"/>
          </a:blip>
          <a:stretch>
            <a:fillRect/>
          </a:stretch>
        </p:blipFill>
        <p:spPr>
          <a:xfrm>
            <a:off x="-60513" y="0"/>
            <a:ext cx="12172950"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Modern Period (198? – Now)</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smtClean="0"/>
              <a:t> </a:t>
            </a:r>
            <a:r>
              <a:rPr lang="en-US" sz="3200" dirty="0" smtClean="0">
                <a:latin typeface="Times New Roman" pitchFamily="18" charset="0"/>
                <a:cs typeface="Times New Roman" pitchFamily="18" charset="0"/>
              </a:rPr>
              <a:t>Kim Young-</a:t>
            </a:r>
            <a:r>
              <a:rPr lang="en-US" sz="3200" dirty="0" err="1" smtClean="0">
                <a:latin typeface="Times New Roman" pitchFamily="18" charset="0"/>
                <a:cs typeface="Times New Roman" pitchFamily="18" charset="0"/>
              </a:rPr>
              <a:t>ha’s</a:t>
            </a:r>
            <a:r>
              <a:rPr lang="en-US" sz="3200" dirty="0" smtClean="0">
                <a:latin typeface="Times New Roman" pitchFamily="18" charset="0"/>
                <a:cs typeface="Times New Roman" pitchFamily="18" charset="0"/>
              </a:rPr>
              <a:t> work</a:t>
            </a:r>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No One Writes Back </a:t>
            </a:r>
            <a:r>
              <a:rPr lang="en-US" sz="3200" dirty="0" smtClean="0">
                <a:latin typeface="Times New Roman" pitchFamily="18" charset="0"/>
                <a:cs typeface="Times New Roman" pitchFamily="18" charset="0"/>
              </a:rPr>
              <a:t>(Jang </a:t>
            </a:r>
            <a:r>
              <a:rPr lang="en-US" sz="3200" dirty="0" err="1" smtClean="0">
                <a:latin typeface="Times New Roman" pitchFamily="18" charset="0"/>
                <a:cs typeface="Times New Roman" pitchFamily="18" charset="0"/>
              </a:rPr>
              <a:t>Eun-jin</a:t>
            </a:r>
            <a:r>
              <a:rPr lang="en-US" sz="3200" dirty="0" smtClean="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Please Look After Mom </a:t>
            </a:r>
            <a:r>
              <a:rPr lang="en-US" sz="3200" dirty="0" smtClean="0">
                <a:latin typeface="Times New Roman" pitchFamily="18" charset="0"/>
                <a:cs typeface="Times New Roman" pitchFamily="18" charset="0"/>
              </a:rPr>
              <a:t>(Shin Kyung-</a:t>
            </a:r>
            <a:r>
              <a:rPr lang="en-US" sz="3200" dirty="0" err="1" smtClean="0">
                <a:latin typeface="Times New Roman" pitchFamily="18" charset="0"/>
                <a:cs typeface="Times New Roman" pitchFamily="18" charset="0"/>
              </a:rPr>
              <a:t>sook</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Many of the authors I will note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the end of this presentation</a:t>
            </a:r>
            <a:endParaRPr lang="en-US"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What I Will Discuss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916832"/>
            <a:ext cx="8352928" cy="5257800"/>
          </a:xfrm>
        </p:spPr>
        <p:txBody>
          <a:bodyPr>
            <a:noAutofit/>
          </a:bodyPr>
          <a:lstStyle/>
          <a:p>
            <a:r>
              <a:rPr lang="en-US" sz="3200" dirty="0" smtClean="0">
                <a:latin typeface="Times New Roman" pitchFamily="18" charset="0"/>
                <a:cs typeface="Times New Roman" pitchFamily="18" charset="0"/>
              </a:rPr>
              <a:t> Why can Korean literature be so different from Western literature??^^</a:t>
            </a:r>
          </a:p>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Relationship between l</a:t>
            </a:r>
            <a:r>
              <a:rPr lang="en-US" sz="3200" dirty="0" smtClean="0">
                <a:latin typeface="Times New Roman" pitchFamily="18" charset="0"/>
                <a:cs typeface="Times New Roman" pitchFamily="18" charset="0"/>
              </a:rPr>
              <a:t>iterature  &amp;  </a:t>
            </a:r>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ulture/history</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Eras of Korean literature </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Translation issues</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Recommendations</a:t>
            </a:r>
          </a:p>
          <a:p>
            <a:pPr>
              <a:buNone/>
            </a:pPr>
            <a:endParaRPr lang="en-US" sz="3200" dirty="0" smtClean="0"/>
          </a:p>
        </p:txBody>
      </p:sp>
      <p:sp>
        <p:nvSpPr>
          <p:cNvPr id="4" name="Slide Number Placeholder 3"/>
          <p:cNvSpPr>
            <a:spLocks noGrp="1"/>
          </p:cNvSpPr>
          <p:nvPr>
            <p:ph type="sldNum" sz="quarter" idx="12"/>
          </p:nvPr>
        </p:nvSpPr>
        <p:spPr/>
        <p:txBody>
          <a:bodyPr/>
          <a:lstStyle/>
          <a:p>
            <a:fld id="{26D89A48-932D-6740-A2FB-82F58176C2CF}"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tLang="ko-KR" sz="3600" i="1" dirty="0" err="1">
                <a:solidFill>
                  <a:srgbClr val="FFFFFF"/>
                </a:solidFill>
                <a:latin typeface="Times New Roman" pitchFamily="18" charset="0"/>
                <a:cs typeface="Times New Roman" pitchFamily="18" charset="0"/>
              </a:rPr>
              <a:t>Yoryu</a:t>
            </a:r>
            <a:r>
              <a:rPr lang="en-US" altLang="ko-KR" sz="3600" i="1" dirty="0">
                <a:solidFill>
                  <a:srgbClr val="FFFFFF"/>
                </a:solidFill>
                <a:latin typeface="Times New Roman" pitchFamily="18" charset="0"/>
                <a:cs typeface="Times New Roman" pitchFamily="18" charset="0"/>
              </a:rPr>
              <a:t> </a:t>
            </a:r>
            <a:r>
              <a:rPr lang="en-US" altLang="ko-KR" sz="3600" i="1" dirty="0" err="1">
                <a:solidFill>
                  <a:srgbClr val="FFFFFF"/>
                </a:solidFill>
                <a:latin typeface="Times New Roman" pitchFamily="18" charset="0"/>
                <a:cs typeface="Times New Roman" pitchFamily="18" charset="0"/>
              </a:rPr>
              <a:t>Chakga</a:t>
            </a:r>
            <a:r>
              <a:rPr lang="en-US" altLang="ko-KR" sz="3600" dirty="0">
                <a:solidFill>
                  <a:srgbClr val="FFFFFF"/>
                </a:solidFill>
                <a:latin typeface="Times New Roman" pitchFamily="18" charset="0"/>
                <a:cs typeface="Times New Roman" pitchFamily="18" charset="0"/>
              </a:rPr>
              <a:t>: The Changing Status of Women Writers</a:t>
            </a:r>
            <a:endParaRPr lang="ko-KR" altLang="en-US" sz="3600" dirty="0">
              <a:solidFill>
                <a:srgbClr val="FFFFFF"/>
              </a:solidFill>
              <a:latin typeface="Times New Roman" pitchFamily="18" charset="0"/>
              <a:cs typeface="Times New Roman" pitchFamily="18" charset="0"/>
            </a:endParaRPr>
          </a:p>
        </p:txBody>
      </p:sp>
      <p:sp>
        <p:nvSpPr>
          <p:cNvPr id="27651" name="Rectangle 3"/>
          <p:cNvSpPr>
            <a:spLocks noGrp="1" noChangeArrowheads="1"/>
          </p:cNvSpPr>
          <p:nvPr>
            <p:ph idx="1"/>
          </p:nvPr>
        </p:nvSpPr>
        <p:spPr/>
        <p:txBody>
          <a:bodyPr>
            <a:normAutofit/>
          </a:bodyPr>
          <a:lstStyle/>
          <a:p>
            <a:pPr eaLnBrk="1" hangingPunct="1"/>
            <a:r>
              <a:rPr lang="en-US" altLang="ko-KR" sz="3200" dirty="0" smtClean="0">
                <a:latin typeface="Times New Roman" pitchFamily="18" charset="0"/>
                <a:cs typeface="Times New Roman" pitchFamily="18" charset="0"/>
              </a:rPr>
              <a:t> A </a:t>
            </a:r>
            <a:r>
              <a:rPr lang="en-US" altLang="ko-KR" sz="3200" dirty="0">
                <a:latin typeface="Times New Roman" pitchFamily="18" charset="0"/>
                <a:cs typeface="Times New Roman" pitchFamily="18" charset="0"/>
              </a:rPr>
              <a:t>Genre unto Themselves:</a:t>
            </a:r>
          </a:p>
          <a:p>
            <a:pPr eaLnBrk="1" hangingPunct="1">
              <a:buFontTx/>
              <a:buNone/>
            </a:pPr>
            <a:r>
              <a:rPr lang="en-US" altLang="ko-KR" dirty="0">
                <a:latin typeface="Times New Roman" pitchFamily="18" charset="0"/>
                <a:cs typeface="Times New Roman" pitchFamily="18" charset="0"/>
              </a:rPr>
              <a:t>	</a:t>
            </a:r>
            <a:r>
              <a:rPr lang="en-US" altLang="ko-KR" dirty="0" smtClean="0">
                <a:latin typeface="Times New Roman" pitchFamily="18" charset="0"/>
                <a:cs typeface="Times New Roman" pitchFamily="18" charset="0"/>
              </a:rPr>
              <a:t>    </a:t>
            </a:r>
            <a:r>
              <a:rPr lang="en-US" altLang="ko-KR" sz="2800" dirty="0" smtClean="0">
                <a:latin typeface="Times New Roman" pitchFamily="18" charset="0"/>
                <a:cs typeface="Times New Roman" pitchFamily="18" charset="0"/>
              </a:rPr>
              <a:t>Women </a:t>
            </a:r>
            <a:r>
              <a:rPr lang="en-US" altLang="ko-KR" sz="2800" dirty="0">
                <a:latin typeface="Times New Roman" pitchFamily="18" charset="0"/>
                <a:cs typeface="Times New Roman" pitchFamily="18" charset="0"/>
              </a:rPr>
              <a:t>Writers and </a:t>
            </a:r>
            <a:r>
              <a:rPr lang="en-US" altLang="ko-KR" sz="2800" dirty="0" smtClean="0">
                <a:latin typeface="Times New Roman" pitchFamily="18" charset="0"/>
                <a:cs typeface="Times New Roman" pitchFamily="18" charset="0"/>
              </a:rPr>
              <a:t>Segregation</a:t>
            </a:r>
            <a:endParaRPr lang="en-US" altLang="ko-KR" dirty="0" smtClean="0">
              <a:latin typeface="Times New Roman" pitchFamily="18" charset="0"/>
              <a:cs typeface="Times New Roman" pitchFamily="18" charset="0"/>
            </a:endParaRPr>
          </a:p>
          <a:p>
            <a:pPr eaLnBrk="1" hangingPunct="1"/>
            <a:r>
              <a:rPr lang="en-US" altLang="ko-KR" sz="3200" dirty="0" smtClean="0">
                <a:latin typeface="Times New Roman" pitchFamily="18" charset="0"/>
                <a:cs typeface="Times New Roman" pitchFamily="18" charset="0"/>
              </a:rPr>
              <a:t> Turn </a:t>
            </a:r>
            <a:r>
              <a:rPr lang="en-US" altLang="ko-KR" sz="3200" dirty="0">
                <a:latin typeface="Times New Roman" pitchFamily="18" charset="0"/>
                <a:cs typeface="Times New Roman" pitchFamily="18" charset="0"/>
              </a:rPr>
              <a:t>of the Century: </a:t>
            </a:r>
          </a:p>
          <a:p>
            <a:pPr lvl="1" eaLnBrk="1" hangingPunct="1">
              <a:buFontTx/>
              <a:buNone/>
            </a:pPr>
            <a:r>
              <a:rPr lang="en-US" altLang="ko-KR" dirty="0">
                <a:latin typeface="Times New Roman" pitchFamily="18" charset="0"/>
                <a:cs typeface="Times New Roman" pitchFamily="18" charset="0"/>
              </a:rPr>
              <a:t>	  </a:t>
            </a:r>
            <a:r>
              <a:rPr lang="en-US" altLang="ko-KR" sz="2800" dirty="0">
                <a:latin typeface="Times New Roman" pitchFamily="18" charset="0"/>
                <a:cs typeface="Times New Roman" pitchFamily="18" charset="0"/>
              </a:rPr>
              <a:t>Women Writers as the Dominant </a:t>
            </a:r>
            <a:r>
              <a:rPr lang="en-US" altLang="ko-KR" sz="2800" dirty="0" smtClean="0">
                <a:latin typeface="Times New Roman" pitchFamily="18" charset="0"/>
                <a:cs typeface="Times New Roman" pitchFamily="18" charset="0"/>
              </a:rPr>
              <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  Force </a:t>
            </a:r>
            <a:r>
              <a:rPr lang="en-US" altLang="ko-KR" sz="2800" dirty="0">
                <a:latin typeface="Times New Roman" pitchFamily="18" charset="0"/>
                <a:cs typeface="Times New Roman" pitchFamily="18" charset="0"/>
              </a:rPr>
              <a:t>in Korean </a:t>
            </a:r>
            <a:r>
              <a:rPr lang="en-US" altLang="ko-KR" sz="2800" dirty="0" smtClean="0">
                <a:latin typeface="Times New Roman" pitchFamily="18" charset="0"/>
                <a:cs typeface="Times New Roman" pitchFamily="18" charset="0"/>
              </a:rPr>
              <a:t>Literature</a:t>
            </a:r>
          </a:p>
          <a:p>
            <a:r>
              <a:rPr lang="en-US" altLang="ko-KR" sz="3200" dirty="0" smtClean="0">
                <a:latin typeface="Times New Roman" pitchFamily="18" charset="0"/>
                <a:cs typeface="Times New Roman" pitchFamily="18" charset="0"/>
              </a:rPr>
              <a:t> Hangul</a:t>
            </a:r>
            <a:r>
              <a:rPr lang="en-US" altLang="ko-KR" sz="3200" dirty="0">
                <a:latin typeface="Times New Roman" pitchFamily="18" charset="0"/>
                <a:cs typeface="Times New Roman" pitchFamily="18" charset="0"/>
              </a:rPr>
              <a:t> </a:t>
            </a:r>
            <a:r>
              <a:rPr lang="en-US" altLang="ko-KR" sz="3200" dirty="0" smtClean="0">
                <a:latin typeface="Times New Roman" pitchFamily="18" charset="0"/>
                <a:cs typeface="Times New Roman" pitchFamily="18" charset="0"/>
              </a:rPr>
              <a:t>&amp; Education</a:t>
            </a:r>
            <a:endParaRPr lang="en-US" altLang="ko-KR" sz="2800" dirty="0" smtClean="0">
              <a:latin typeface="Times New Roman" pitchFamily="18" charset="0"/>
              <a:cs typeface="Times New Roman" pitchFamily="18" charset="0"/>
            </a:endParaRPr>
          </a:p>
          <a:p>
            <a:pPr eaLnBrk="1" hangingPunct="1"/>
            <a:endParaRPr lang="ko-KR" altLang="en-US" dirty="0">
              <a:cs typeface="굴림" pitchFamily="-84" charset="-127"/>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50</a:t>
            </a:fld>
            <a:endParaRPr lang="en-US"/>
          </a:p>
        </p:txBody>
      </p:sp>
      <p:pic>
        <p:nvPicPr>
          <p:cNvPr id="5" name="Picture 4" descr="Park Wan-suh.jpg"/>
          <p:cNvPicPr>
            <a:picLocks noChangeAspect="1"/>
          </p:cNvPicPr>
          <p:nvPr/>
        </p:nvPicPr>
        <p:blipFill>
          <a:blip r:embed="rId2"/>
          <a:stretch>
            <a:fillRect/>
          </a:stretch>
        </p:blipFill>
        <p:spPr>
          <a:xfrm>
            <a:off x="6481249" y="3276601"/>
            <a:ext cx="2662751" cy="3581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fade">
                                      <p:cBhvr>
                                        <p:cTn id="20" dur="2000"/>
                                        <p:tgtEl>
                                          <p:spTgt spid="276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Effect transition="in" filter="fade">
                                      <p:cBhvr>
                                        <p:cTn id="25"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o_Seoul_Road.jpg"/>
          <p:cNvPicPr>
            <a:picLocks noChangeAspect="1"/>
          </p:cNvPicPr>
          <p:nvPr/>
        </p:nvPicPr>
        <p:blipFill>
          <a:blip r:embed="rId2">
            <a:lum bright="-22000" contrast="-25000"/>
          </a:blip>
          <a:stretch>
            <a:fillRect/>
          </a:stretch>
        </p:blipFill>
        <p:spPr>
          <a:xfrm>
            <a:off x="-6172200" y="0"/>
            <a:ext cx="16459200"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The Future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219200"/>
            <a:ext cx="7556313" cy="5410200"/>
          </a:xfrm>
        </p:spPr>
        <p:txBody>
          <a:bodyPr>
            <a:normAutofit fontScale="77500" lnSpcReduction="20000"/>
          </a:bodyPr>
          <a:lstStyle/>
          <a:p>
            <a:r>
              <a:rPr lang="en-US" altLang="ko-KR" sz="3200" dirty="0" smtClean="0">
                <a:latin typeface="Times New Roman" pitchFamily="18" charset="0"/>
                <a:cs typeface="Times New Roman" pitchFamily="18" charset="0"/>
              </a:rPr>
              <a:t> Revisiting Language and Ethnicity</a:t>
            </a:r>
          </a:p>
          <a:p>
            <a:pPr lvl="2"/>
            <a:r>
              <a:rPr lang="en-US" altLang="ko-KR" sz="2800" dirty="0" smtClean="0">
                <a:latin typeface="Times New Roman" pitchFamily="18" charset="0"/>
                <a:cs typeface="Times New Roman" pitchFamily="18" charset="0"/>
              </a:rPr>
              <a:t>Koreans in English</a:t>
            </a:r>
          </a:p>
          <a:p>
            <a:pPr lvl="2"/>
            <a:r>
              <a:rPr lang="en-US" altLang="ko-KR" sz="2800" dirty="0" smtClean="0">
                <a:latin typeface="Times New Roman" pitchFamily="18" charset="0"/>
                <a:cs typeface="Times New Roman" pitchFamily="18" charset="0"/>
              </a:rPr>
              <a:t>Others in Korean</a:t>
            </a:r>
            <a:endParaRPr lang="ko-KR" altLang="en-US" sz="2800" dirty="0" smtClean="0">
              <a:latin typeface="Times New Roman" pitchFamily="18" charset="0"/>
              <a:cs typeface="Times New Roman" pitchFamily="18" charset="0"/>
            </a:endParaRPr>
          </a:p>
          <a:p>
            <a:pPr lvl="2">
              <a:buNone/>
            </a:pPr>
            <a:endParaRPr lang="en-US" altLang="ko-KR" dirty="0" smtClean="0">
              <a:cs typeface="굴림" pitchFamily="-84" charset="-127"/>
            </a:endParaRPr>
          </a:p>
          <a:p>
            <a:r>
              <a:rPr lang="en-US" altLang="ko-KR" sz="3200" dirty="0" smtClean="0">
                <a:latin typeface="Times New Roman" pitchFamily="18" charset="0"/>
                <a:cs typeface="Times New Roman" pitchFamily="18" charset="0"/>
              </a:rPr>
              <a:t> Internationalization</a:t>
            </a:r>
          </a:p>
          <a:p>
            <a:pPr lvl="2"/>
            <a:r>
              <a:rPr lang="en-US" altLang="ko-KR" sz="3027" dirty="0" smtClean="0">
                <a:latin typeface="Times New Roman" pitchFamily="18" charset="0"/>
                <a:cs typeface="Times New Roman" pitchFamily="18" charset="0"/>
              </a:rPr>
              <a:t>Nobel Prize</a:t>
            </a:r>
          </a:p>
          <a:p>
            <a:pPr lvl="2"/>
            <a:r>
              <a:rPr lang="en-US" altLang="ko-KR" sz="3027" dirty="0" smtClean="0">
                <a:latin typeface="Times New Roman" pitchFamily="18" charset="0"/>
                <a:cs typeface="Times New Roman" pitchFamily="18" charset="0"/>
              </a:rPr>
              <a:t>Shin Kyung-</a:t>
            </a:r>
            <a:r>
              <a:rPr lang="en-US" altLang="ko-KR" sz="3027" dirty="0" err="1" smtClean="0">
                <a:latin typeface="Times New Roman" pitchFamily="18" charset="0"/>
                <a:cs typeface="Times New Roman" pitchFamily="18" charset="0"/>
              </a:rPr>
              <a:t>sook</a:t>
            </a:r>
            <a:endParaRPr lang="en-US" altLang="ko-KR" sz="3027" dirty="0" smtClean="0">
              <a:latin typeface="Times New Roman" pitchFamily="18" charset="0"/>
              <a:cs typeface="Times New Roman" pitchFamily="18" charset="0"/>
            </a:endParaRPr>
          </a:p>
          <a:p>
            <a:pPr lvl="2"/>
            <a:r>
              <a:rPr lang="en-US" altLang="ko-KR" sz="3027" dirty="0" smtClean="0">
                <a:latin typeface="Times New Roman" pitchFamily="18" charset="0"/>
                <a:cs typeface="Times New Roman" pitchFamily="18" charset="0"/>
              </a:rPr>
              <a:t>Tension with “national” literature</a:t>
            </a:r>
          </a:p>
          <a:p>
            <a:r>
              <a:rPr lang="en-US" altLang="ko-KR" sz="3200" dirty="0" smtClean="0">
                <a:latin typeface="Times New Roman" pitchFamily="18" charset="0"/>
                <a:cs typeface="Times New Roman" pitchFamily="18" charset="0"/>
              </a:rPr>
              <a:t> Nationalism in Literary Production</a:t>
            </a:r>
          </a:p>
          <a:p>
            <a:r>
              <a:rPr lang="en-US" altLang="ko-KR" sz="3200" dirty="0" smtClean="0">
                <a:latin typeface="Times New Roman" pitchFamily="18" charset="0"/>
                <a:cs typeface="Times New Roman" pitchFamily="18" charset="0"/>
              </a:rPr>
              <a:t> Writers Unbound</a:t>
            </a:r>
          </a:p>
          <a:p>
            <a:pPr lvl="1"/>
            <a:r>
              <a:rPr lang="en-US" altLang="ko-KR" sz="2800" dirty="0" smtClean="0">
                <a:latin typeface="Times New Roman" pitchFamily="18" charset="0"/>
                <a:cs typeface="Times New Roman" pitchFamily="18" charset="0"/>
              </a:rPr>
              <a:t> Kim Young-ha</a:t>
            </a:r>
          </a:p>
          <a:p>
            <a:pPr lvl="1"/>
            <a:r>
              <a:rPr lang="en-US" altLang="ko-KR" sz="2800" dirty="0" smtClean="0">
                <a:latin typeface="Times New Roman" pitchFamily="18" charset="0"/>
                <a:cs typeface="Times New Roman" pitchFamily="18" charset="0"/>
              </a:rPr>
              <a:t> Kim In-</a:t>
            </a:r>
            <a:r>
              <a:rPr lang="en-US" altLang="ko-KR" sz="2800" dirty="0" err="1" smtClean="0">
                <a:latin typeface="Times New Roman" pitchFamily="18" charset="0"/>
                <a:cs typeface="Times New Roman" pitchFamily="18" charset="0"/>
              </a:rPr>
              <a:t>sook</a:t>
            </a:r>
            <a:endParaRPr lang="en-US" altLang="ko-KR" sz="2800" dirty="0" smtClean="0">
              <a:latin typeface="Times New Roman" pitchFamily="18" charset="0"/>
              <a:cs typeface="Times New Roman" pitchFamily="18" charset="0"/>
            </a:endParaRPr>
          </a:p>
          <a:p>
            <a:pPr lvl="1"/>
            <a:r>
              <a:rPr lang="en-US" altLang="ko-KR" sz="2800" dirty="0" smtClean="0">
                <a:latin typeface="Times New Roman" pitchFamily="18" charset="0"/>
                <a:cs typeface="Times New Roman" pitchFamily="18" charset="0"/>
              </a:rPr>
              <a:t> Park Sang-</a:t>
            </a:r>
            <a:r>
              <a:rPr lang="en-US" altLang="ko-KR" sz="2800" dirty="0" err="1" smtClean="0">
                <a:latin typeface="Times New Roman" pitchFamily="18" charset="0"/>
                <a:cs typeface="Times New Roman" pitchFamily="18" charset="0"/>
              </a:rPr>
              <a:t>ryoong</a:t>
            </a:r>
            <a:endParaRPr lang="en-US" altLang="ko-KR" sz="2800" dirty="0" smtClean="0">
              <a:latin typeface="Times New Roman" pitchFamily="18" charset="0"/>
              <a:cs typeface="Times New Roman" pitchFamily="18" charset="0"/>
            </a:endParaRPr>
          </a:p>
          <a:p>
            <a:pPr lvl="2"/>
            <a:endParaRPr lang="ko-KR" altLang="en-US" sz="3027" dirty="0" smtClean="0">
              <a:latin typeface="Times New Roman" pitchFamily="18" charset="0"/>
              <a:cs typeface="Times New Roman" pitchFamily="18" charset="0"/>
            </a:endParaRPr>
          </a:p>
          <a:p>
            <a:pPr lvl="2">
              <a:buNone/>
            </a:pPr>
            <a:endParaRPr lang="ko-KR" altLang="en-US" dirty="0" smtClean="0">
              <a:cs typeface="굴림" pitchFamily="-84" charset="-127"/>
            </a:endParaRP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20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20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apstick.tif"/>
          <p:cNvPicPr>
            <a:picLocks noChangeAspect="1"/>
          </p:cNvPicPr>
          <p:nvPr/>
        </p:nvPicPr>
        <p:blipFill>
          <a:blip r:embed="rId2"/>
          <a:stretch>
            <a:fillRect/>
          </a:stretch>
        </p:blipFill>
        <p:spPr>
          <a:xfrm>
            <a:off x="0" y="0"/>
            <a:ext cx="9129370"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Funny?</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t> </a:t>
            </a:r>
            <a:r>
              <a:rPr lang="en-US" sz="3200" dirty="0" err="1" smtClean="0">
                <a:latin typeface="Times New Roman" pitchFamily="18" charset="0"/>
                <a:cs typeface="Times New Roman" pitchFamily="18" charset="0"/>
              </a:rPr>
              <a:t>Ch’ae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Mansik</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Some collaboration fiction</a:t>
            </a:r>
          </a:p>
          <a:p>
            <a:r>
              <a:rPr lang="en-US" sz="3200" dirty="0" smtClean="0">
                <a:latin typeface="Times New Roman" pitchFamily="18" charset="0"/>
                <a:cs typeface="Times New Roman" pitchFamily="18" charset="0"/>
              </a:rPr>
              <a:t> Most North Korean fiction^^</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52</a:t>
            </a:fld>
            <a:endParaRPr lang="en-US"/>
          </a:p>
        </p:txBody>
      </p:sp>
      <p:pic>
        <p:nvPicPr>
          <p:cNvPr id="5" name="Picture 4" descr="innocent.jpg"/>
          <p:cNvPicPr>
            <a:picLocks noChangeAspect="1"/>
          </p:cNvPicPr>
          <p:nvPr/>
        </p:nvPicPr>
        <p:blipFill>
          <a:blip r:embed="rId3"/>
          <a:stretch>
            <a:fillRect/>
          </a:stretch>
        </p:blipFill>
        <p:spPr>
          <a:xfrm>
            <a:off x="6096000" y="1925320"/>
            <a:ext cx="3048000" cy="493268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dissolv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Romance?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i="1" dirty="0" smtClean="0"/>
              <a:t> </a:t>
            </a:r>
            <a:r>
              <a:rPr lang="en-US" sz="3200" i="1" dirty="0" smtClean="0">
                <a:latin typeface="Times New Roman" pitchFamily="18" charset="0"/>
                <a:cs typeface="Times New Roman" pitchFamily="18" charset="0"/>
              </a:rPr>
              <a:t>The Scorching Heat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Ch’ae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Mansik</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Descendants of Cain</a:t>
            </a:r>
          </a:p>
          <a:p>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The Flower with 13 Fragrances</a:t>
            </a:r>
          </a:p>
          <a:p>
            <a:r>
              <a:rPr lang="en-US" sz="3200" dirty="0" smtClean="0">
                <a:latin typeface="Times New Roman" pitchFamily="18" charset="0"/>
                <a:cs typeface="Times New Roman" pitchFamily="18" charset="0"/>
              </a:rPr>
              <a:t>  Probably not sexualized enough</a:t>
            </a:r>
            <a:endParaRPr lang="en-US" sz="32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Modern to Post-Modern</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268760"/>
            <a:ext cx="7556313" cy="4857403"/>
          </a:xfrm>
        </p:spPr>
        <p:txBody>
          <a:bodyPr>
            <a:normAutofit/>
          </a:bodyPr>
          <a:lstStyle/>
          <a:p>
            <a:r>
              <a:rPr lang="en-US" sz="3200" dirty="0">
                <a:latin typeface="Times New Roman" pitchFamily="18" charset="0"/>
                <a:cs typeface="Times New Roman" pitchFamily="18" charset="0"/>
              </a:rPr>
              <a:t> Jang </a:t>
            </a:r>
            <a:r>
              <a:rPr lang="en-US" sz="3200" dirty="0" err="1">
                <a:latin typeface="Times New Roman" pitchFamily="18" charset="0"/>
                <a:cs typeface="Times New Roman" pitchFamily="18" charset="0"/>
              </a:rPr>
              <a:t>Eun-jin</a:t>
            </a:r>
            <a:r>
              <a:rPr lang="en-US" sz="3200" dirty="0">
                <a:latin typeface="Times New Roman" pitchFamily="18" charset="0"/>
                <a:cs typeface="Times New Roman" pitchFamily="18" charset="0"/>
              </a:rPr>
              <a:t> – </a:t>
            </a:r>
            <a:r>
              <a:rPr lang="en-US" sz="3200" b="1" dirty="0">
                <a:latin typeface="Times New Roman" pitchFamily="18" charset="0"/>
                <a:cs typeface="Times New Roman" pitchFamily="18" charset="0"/>
              </a:rPr>
              <a:t>No One Writes </a:t>
            </a:r>
            <a:r>
              <a:rPr lang="en-US" sz="3200" b="1" dirty="0" smtClean="0">
                <a:latin typeface="Times New Roman" pitchFamily="18" charset="0"/>
                <a:cs typeface="Times New Roman" pitchFamily="18" charset="0"/>
              </a:rPr>
              <a:t>Back</a:t>
            </a:r>
            <a:endParaRPr lang="en-US" sz="3200" b="1" dirty="0">
              <a:latin typeface="Times New Roman" pitchFamily="18" charset="0"/>
              <a:cs typeface="Times New Roman" pitchFamily="18" charset="0"/>
            </a:endParaRPr>
          </a:p>
          <a:p>
            <a:r>
              <a:rPr lang="en-US" sz="3200" dirty="0">
                <a:latin typeface="Times New Roman" pitchFamily="18" charset="0"/>
                <a:cs typeface="Times New Roman" pitchFamily="18" charset="0"/>
              </a:rPr>
              <a:t> Shin </a:t>
            </a:r>
            <a:r>
              <a:rPr lang="en-US" sz="3200" dirty="0" smtClean="0">
                <a:latin typeface="Times New Roman" pitchFamily="18" charset="0"/>
                <a:cs typeface="Times New Roman" pitchFamily="18" charset="0"/>
              </a:rPr>
              <a:t>Kyung-</a:t>
            </a:r>
            <a:r>
              <a:rPr lang="en-US" sz="3200" dirty="0" err="1" smtClean="0">
                <a:latin typeface="Times New Roman" pitchFamily="18" charset="0"/>
                <a:cs typeface="Times New Roman" pitchFamily="18" charset="0"/>
              </a:rPr>
              <a:t>sook</a:t>
            </a:r>
            <a:r>
              <a:rPr lang="en-US" sz="3200" dirty="0" smtClean="0">
                <a:latin typeface="Times New Roman" pitchFamily="18" charset="0"/>
                <a:cs typeface="Times New Roman" pitchFamily="18" charset="0"/>
              </a:rPr>
              <a:t> - </a:t>
            </a:r>
            <a:r>
              <a:rPr lang="en-US" sz="3200" b="1" dirty="0" smtClean="0">
                <a:latin typeface="Times New Roman" pitchFamily="18" charset="0"/>
                <a:cs typeface="Times New Roman" pitchFamily="18" charset="0"/>
              </a:rPr>
              <a:t>Please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Look After Mother </a:t>
            </a:r>
          </a:p>
          <a:p>
            <a:r>
              <a:rPr lang="pl-PL" sz="3200" dirty="0" err="1" smtClean="0"/>
              <a:t>Cheon</a:t>
            </a:r>
            <a:r>
              <a:rPr lang="pl-PL" sz="3200" dirty="0" smtClean="0"/>
              <a:t> </a:t>
            </a:r>
            <a:r>
              <a:rPr lang="pl-PL" sz="3200" dirty="0" err="1"/>
              <a:t>Myeong-</a:t>
            </a:r>
            <a:r>
              <a:rPr lang="pl-PL" sz="3200" dirty="0" err="1" smtClean="0"/>
              <a:t>kwan</a:t>
            </a:r>
            <a:r>
              <a:rPr lang="pl-PL" sz="3200" dirty="0" smtClean="0"/>
              <a:t> </a:t>
            </a:r>
            <a:r>
              <a:rPr lang="en-US" sz="3200" dirty="0" smtClean="0"/>
              <a:t>–</a:t>
            </a:r>
            <a:r>
              <a:rPr lang="pl-PL" sz="3200" dirty="0" smtClean="0"/>
              <a:t> </a:t>
            </a:r>
            <a:br>
              <a:rPr lang="pl-PL" sz="3200" dirty="0" smtClean="0"/>
            </a:br>
            <a:r>
              <a:rPr lang="en-US" sz="3200" b="1" dirty="0" smtClean="0">
                <a:latin typeface="Times New Roman" pitchFamily="18" charset="0"/>
                <a:cs typeface="Times New Roman" pitchFamily="18" charset="0"/>
              </a:rPr>
              <a:t>Homecoming</a:t>
            </a:r>
          </a:p>
          <a:p>
            <a:r>
              <a:rPr lang="en-US" sz="3200" dirty="0" smtClean="0">
                <a:latin typeface="Times New Roman" pitchFamily="18" charset="0"/>
                <a:cs typeface="Times New Roman" pitchFamily="18" charset="0"/>
              </a:rPr>
              <a:t> Kim </a:t>
            </a:r>
            <a:r>
              <a:rPr lang="en-US" sz="3200" dirty="0">
                <a:latin typeface="Times New Roman" pitchFamily="18" charset="0"/>
                <a:cs typeface="Times New Roman" pitchFamily="18" charset="0"/>
              </a:rPr>
              <a:t>Young-Ha</a:t>
            </a:r>
          </a:p>
          <a:p>
            <a:r>
              <a:rPr lang="en-US" sz="3200" dirty="0">
                <a:latin typeface="Times New Roman" pitchFamily="18" charset="0"/>
                <a:cs typeface="Times New Roman" pitchFamily="18" charset="0"/>
              </a:rPr>
              <a:t> Pak Min-</a:t>
            </a:r>
            <a:r>
              <a:rPr lang="en-US" sz="3200" dirty="0" err="1">
                <a:latin typeface="Times New Roman" pitchFamily="18" charset="0"/>
                <a:cs typeface="Times New Roman" pitchFamily="18" charset="0"/>
              </a:rPr>
              <a:t>Gyu</a:t>
            </a:r>
            <a:r>
              <a:rPr lang="en-US" sz="3200" dirty="0">
                <a:latin typeface="Times New Roman" pitchFamily="18" charset="0"/>
                <a:cs typeface="Times New Roman" pitchFamily="18" charset="0"/>
              </a:rPr>
              <a:t> </a:t>
            </a:r>
          </a:p>
          <a:p>
            <a:endParaRPr lang="en-US" sz="32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54</a:t>
            </a:fld>
            <a:endParaRPr lang="en-US"/>
          </a:p>
        </p:txBody>
      </p:sp>
      <p:pic>
        <p:nvPicPr>
          <p:cNvPr id="5" name="Picture 4" descr="ambiguous.jpg"/>
          <p:cNvPicPr>
            <a:picLocks noChangeAspect="1"/>
          </p:cNvPicPr>
          <p:nvPr/>
        </p:nvPicPr>
        <p:blipFill>
          <a:blip r:embed="rId2"/>
          <a:stretch>
            <a:fillRect/>
          </a:stretch>
        </p:blipFill>
        <p:spPr>
          <a:xfrm>
            <a:off x="6623818" y="2432346"/>
            <a:ext cx="2861937" cy="443711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irdglo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214" y="8103"/>
            <a:ext cx="10557757" cy="7040704"/>
          </a:xfrm>
          <a:prstGeom prst="rect">
            <a:avLst/>
          </a:prstGeom>
        </p:spPr>
      </p:pic>
      <p:sp>
        <p:nvSpPr>
          <p:cNvPr id="2" name="Title 1"/>
          <p:cNvSpPr>
            <a:spLocks noGrp="1"/>
          </p:cNvSpPr>
          <p:nvPr>
            <p:ph type="title"/>
          </p:nvPr>
        </p:nvSpPr>
        <p:spPr/>
        <p:txBody>
          <a:bodyPr/>
          <a:lstStyle/>
          <a:p>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International</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0" y="1981200"/>
            <a:ext cx="8532440" cy="4144963"/>
          </a:xfrm>
        </p:spPr>
        <p:txBody>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Deep Blue Night – Choi In-ho</a:t>
            </a:r>
          </a:p>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The Long Road – Kim In-</a:t>
            </a:r>
            <a:r>
              <a:rPr lang="en-US"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suk</a:t>
            </a:r>
            <a:endPar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The Human Jungle – Jo Jung-</a:t>
            </a:r>
            <a:r>
              <a:rPr lang="en-US" sz="32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a:t>
            </a:r>
            <a:r>
              <a:rPr lang="en-US"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ae</a:t>
            </a:r>
            <a:endPar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Time to Eat Lobster - </a:t>
            </a:r>
            <a:r>
              <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Bang Hyun-</a:t>
            </a:r>
            <a:r>
              <a:rPr lang="en-US" sz="32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seok</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en-US" sz="3200" dirty="0" smtClean="0"/>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55</a:t>
            </a:fld>
            <a:endParaRPr lang="en-US"/>
          </a:p>
        </p:txBody>
      </p:sp>
    </p:spTree>
    <p:extLst>
      <p:ext uri="{BB962C8B-B14F-4D97-AF65-F5344CB8AC3E}">
        <p14:creationId xmlns:p14="http://schemas.microsoft.com/office/powerpoint/2010/main" val="4072316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 Translation “Problem”</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Please Look After Mom (</a:t>
            </a:r>
            <a:r>
              <a:rPr lang="en-US" dirty="0"/>
              <a:t>엄마를 </a:t>
            </a:r>
            <a:r>
              <a:rPr lang="en-US" dirty="0" smtClean="0"/>
              <a:t>부탁해</a:t>
            </a:r>
            <a:r>
              <a:rPr lang="en-US" dirty="0"/>
              <a:t>)</a:t>
            </a:r>
            <a:endParaRPr lang="en-US" dirty="0" smtClean="0"/>
          </a:p>
          <a:p>
            <a:r>
              <a:rPr lang="en-US" dirty="0" smtClean="0"/>
              <a:t>The Vegetarian (채식주의자)</a:t>
            </a:r>
            <a:endParaRPr lang="en-US" dirty="0"/>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56</a:t>
            </a:fld>
            <a:endParaRPr lang="en-US"/>
          </a:p>
        </p:txBody>
      </p:sp>
    </p:spTree>
    <p:extLst>
      <p:ext uri="{BB962C8B-B14F-4D97-AF65-F5344CB8AC3E}">
        <p14:creationId xmlns:p14="http://schemas.microsoft.com/office/powerpoint/2010/main" val="16462869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Collections: General</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solidFill>
                  <a:srgbClr val="FFFFFF"/>
                </a:solidFill>
                <a:hlinkClick r:id="rId2"/>
              </a:rPr>
              <a:t> </a:t>
            </a:r>
            <a:r>
              <a:rPr lang="en-US" sz="3200" b="1" dirty="0">
                <a:solidFill>
                  <a:srgbClr val="FFFFFF"/>
                </a:solidFill>
                <a:latin typeface="Times New Roman" pitchFamily="18" charset="0"/>
                <a:cs typeface="Times New Roman" pitchFamily="18" charset="0"/>
                <a:hlinkClick r:id="rId3"/>
              </a:rPr>
              <a:t>Modern Korean Fiction: </a:t>
            </a:r>
            <a:br>
              <a:rPr lang="en-US" sz="3200" b="1" dirty="0">
                <a:solidFill>
                  <a:srgbClr val="FFFFFF"/>
                </a:solidFill>
                <a:latin typeface="Times New Roman" pitchFamily="18" charset="0"/>
                <a:cs typeface="Times New Roman" pitchFamily="18" charset="0"/>
                <a:hlinkClick r:id="rId3"/>
              </a:rPr>
            </a:br>
            <a:r>
              <a:rPr lang="en-US" sz="3200" b="1" dirty="0">
                <a:solidFill>
                  <a:srgbClr val="FFFFFF"/>
                </a:solidFill>
                <a:latin typeface="Times New Roman" pitchFamily="18" charset="0"/>
                <a:cs typeface="Times New Roman" pitchFamily="18" charset="0"/>
                <a:hlinkClick r:id="rId3"/>
              </a:rPr>
              <a:t>An Anthology</a:t>
            </a:r>
            <a:endParaRPr lang="en-US" sz="3200" dirty="0">
              <a:solidFill>
                <a:srgbClr val="FFFFFF"/>
              </a:solidFill>
              <a:latin typeface="Times New Roman" pitchFamily="18" charset="0"/>
              <a:cs typeface="Times New Roman" pitchFamily="18" charset="0"/>
            </a:endParaRPr>
          </a:p>
          <a:p>
            <a:r>
              <a:rPr lang="en-US" sz="3200" b="1" dirty="0" smtClean="0">
                <a:solidFill>
                  <a:srgbClr val="FFFFFF"/>
                </a:solidFill>
                <a:latin typeface="Times New Roman" pitchFamily="18" charset="0"/>
                <a:cs typeface="Times New Roman" pitchFamily="18" charset="0"/>
                <a:hlinkClick r:id="rId4"/>
              </a:rPr>
              <a:t> Land </a:t>
            </a:r>
            <a:r>
              <a:rPr lang="en-US" sz="3200" b="1" dirty="0">
                <a:solidFill>
                  <a:srgbClr val="FFFFFF"/>
                </a:solidFill>
                <a:latin typeface="Times New Roman" pitchFamily="18" charset="0"/>
                <a:cs typeface="Times New Roman" pitchFamily="18" charset="0"/>
                <a:hlinkClick r:id="rId4"/>
              </a:rPr>
              <a:t>of Exile</a:t>
            </a:r>
            <a:endParaRPr lang="en-US" sz="3200" b="1" dirty="0">
              <a:solidFill>
                <a:srgbClr val="FFFFFF"/>
              </a:solidFill>
              <a:latin typeface="Times New Roman" pitchFamily="18" charset="0"/>
              <a:cs typeface="Times New Roman" pitchFamily="18" charset="0"/>
            </a:endParaRPr>
          </a:p>
          <a:p>
            <a:r>
              <a:rPr lang="en-US" sz="3200" b="1" dirty="0" smtClean="0">
                <a:solidFill>
                  <a:srgbClr val="FFFFFF"/>
                </a:solidFill>
                <a:latin typeface="Times New Roman" pitchFamily="18" charset="0"/>
                <a:cs typeface="Times New Roman" pitchFamily="18" charset="0"/>
                <a:hlinkClick r:id="rId2"/>
              </a:rPr>
              <a:t> </a:t>
            </a:r>
            <a:r>
              <a:rPr sz="3200" b="1" dirty="0" smtClean="0">
                <a:solidFill>
                  <a:srgbClr val="FFFFFF"/>
                </a:solidFill>
                <a:latin typeface="Times New Roman" pitchFamily="18" charset="0"/>
                <a:cs typeface="Times New Roman" pitchFamily="18" charset="0"/>
                <a:hlinkClick r:id="rId2"/>
              </a:rPr>
              <a:t>Waxen Wings</a:t>
            </a:r>
            <a:r>
              <a:rPr sz="3200" dirty="0" smtClean="0">
                <a:solidFill>
                  <a:srgbClr val="FFFFFF"/>
                </a:solidFill>
                <a:latin typeface="Times New Roman" pitchFamily="18" charset="0"/>
                <a:cs typeface="Times New Roman" pitchFamily="18" charset="0"/>
                <a:hlinkClick r:id="rId2"/>
              </a:rPr>
              <a:t> </a:t>
            </a:r>
            <a:endParaRPr lang="en-US" sz="3200" dirty="0" smtClean="0">
              <a:solidFill>
                <a:srgbClr val="FFFFFF"/>
              </a:solidFill>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57</a:t>
            </a:fld>
            <a:endParaRPr lang="en-US"/>
          </a:p>
        </p:txBody>
      </p:sp>
      <p:pic>
        <p:nvPicPr>
          <p:cNvPr id="5" name="Picture 4" descr="waxen.jpg"/>
          <p:cNvPicPr>
            <a:picLocks noChangeAspect="1"/>
          </p:cNvPicPr>
          <p:nvPr/>
        </p:nvPicPr>
        <p:blipFill>
          <a:blip r:embed="rId5"/>
          <a:stretch>
            <a:fillRect/>
          </a:stretch>
        </p:blipFill>
        <p:spPr>
          <a:xfrm>
            <a:off x="6822887" y="3429000"/>
            <a:ext cx="2463800" cy="3810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Multi Volume Collections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000" dirty="0" smtClean="0">
                <a:latin typeface="Times New Roman" pitchFamily="18" charset="0"/>
                <a:cs typeface="Times New Roman" pitchFamily="18" charset="0"/>
              </a:rPr>
              <a:t> Asia Publishers 110 books</a:t>
            </a:r>
          </a:p>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Dalkey</a:t>
            </a:r>
            <a:r>
              <a:rPr lang="en-US" sz="3000" dirty="0" smtClean="0">
                <a:latin typeface="Times New Roman" pitchFamily="18" charset="0"/>
                <a:cs typeface="Times New Roman" pitchFamily="18" charset="0"/>
              </a:rPr>
              <a:t> / LTI Korea</a:t>
            </a:r>
          </a:p>
          <a:p>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Asia Publishers K-Fiction</a:t>
            </a:r>
            <a:endParaRPr lang="en-US" sz="3000" dirty="0">
              <a:latin typeface="Times New Roman" pitchFamily="18" charset="0"/>
              <a:cs typeface="Times New Roman" pitchFamily="18" charset="0"/>
            </a:endParaRPr>
          </a:p>
        </p:txBody>
      </p:sp>
      <p:pic>
        <p:nvPicPr>
          <p:cNvPr id="4" name="Picture 3" descr="noOneWrites.jpg"/>
          <p:cNvPicPr>
            <a:picLocks noChangeAspect="1"/>
          </p:cNvPicPr>
          <p:nvPr/>
        </p:nvPicPr>
        <p:blipFill>
          <a:blip r:embed="rId2"/>
          <a:stretch>
            <a:fillRect/>
          </a:stretch>
        </p:blipFill>
        <p:spPr>
          <a:xfrm>
            <a:off x="5956935" y="2209800"/>
            <a:ext cx="3211132" cy="4648200"/>
          </a:xfrm>
          <a:prstGeom prst="rect">
            <a:avLst/>
          </a:prstGeom>
        </p:spPr>
      </p:pic>
      <p:pic>
        <p:nvPicPr>
          <p:cNvPr id="5" name="Picture 4" descr="straightlines.jpg"/>
          <p:cNvPicPr>
            <a:picLocks noChangeAspect="1"/>
          </p:cNvPicPr>
          <p:nvPr/>
        </p:nvPicPr>
        <p:blipFill>
          <a:blip r:embed="rId3"/>
          <a:stretch>
            <a:fillRect/>
          </a:stretch>
        </p:blipFill>
        <p:spPr>
          <a:xfrm>
            <a:off x="5791200" y="2209800"/>
            <a:ext cx="3869022" cy="4648200"/>
          </a:xfrm>
          <a:prstGeom prst="rect">
            <a:avLst/>
          </a:prstGeom>
        </p:spPr>
      </p:pic>
      <p:sp>
        <p:nvSpPr>
          <p:cNvPr id="6" name="Slide Number Placeholder 5"/>
          <p:cNvSpPr>
            <a:spLocks noGrp="1"/>
          </p:cNvSpPr>
          <p:nvPr>
            <p:ph type="sldNum" sz="quarter" idx="12"/>
          </p:nvPr>
        </p:nvSpPr>
        <p:spPr/>
        <p:txBody>
          <a:bodyPr/>
          <a:lstStyle/>
          <a:p>
            <a:fld id="{26D89A48-932D-6740-A2FB-82F58176C2CF}" type="slidenum">
              <a:rPr lang="en-US" smtClean="0"/>
              <a:pPr/>
              <a:t>58</a:t>
            </a:fld>
            <a:endParaRPr lang="en-US"/>
          </a:p>
        </p:txBody>
      </p:sp>
      <p:pic>
        <p:nvPicPr>
          <p:cNvPr id="7" name="Picture 6" descr="Homecom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177536"/>
            <a:ext cx="3352800" cy="540048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Collections: Women’s Literature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latin typeface="Times New Roman" pitchFamily="18" charset="0"/>
                <a:cs typeface="Times New Roman" pitchFamily="18" charset="0"/>
                <a:hlinkClick r:id="rId3"/>
              </a:rPr>
              <a:t> </a:t>
            </a:r>
            <a:r>
              <a:rPr lang="en-US" sz="3200" b="1" dirty="0">
                <a:latin typeface="Times New Roman" pitchFamily="18" charset="0"/>
                <a:cs typeface="Times New Roman" pitchFamily="18" charset="0"/>
                <a:hlinkClick r:id="rId3"/>
              </a:rPr>
              <a:t>Words of Farewell: Stories by   </a:t>
            </a:r>
            <a:r>
              <a:rPr lang="en-US" altLang="ko-KR" sz="3200" b="1" dirty="0">
                <a:latin typeface="Times New Roman" pitchFamily="18" charset="0"/>
                <a:cs typeface="Times New Roman" pitchFamily="18" charset="0"/>
                <a:hlinkClick r:id="rId3"/>
              </a:rPr>
              <a:t>  </a:t>
            </a:r>
            <a:br>
              <a:rPr lang="en-US" altLang="ko-KR" sz="3200" b="1" dirty="0">
                <a:latin typeface="Times New Roman" pitchFamily="18" charset="0"/>
                <a:cs typeface="Times New Roman" pitchFamily="18" charset="0"/>
                <a:hlinkClick r:id="rId3"/>
              </a:rPr>
            </a:br>
            <a:r>
              <a:rPr lang="en-US" altLang="ko-KR" sz="3200" b="1" dirty="0">
                <a:latin typeface="Times New Roman" pitchFamily="18" charset="0"/>
                <a:cs typeface="Times New Roman" pitchFamily="18" charset="0"/>
                <a:hlinkClick r:id="rId3"/>
              </a:rPr>
              <a:t> </a:t>
            </a:r>
            <a:r>
              <a:rPr lang="en-US" sz="3200" b="1" dirty="0">
                <a:latin typeface="Times New Roman" pitchFamily="18" charset="0"/>
                <a:cs typeface="Times New Roman" pitchFamily="18" charset="0"/>
                <a:hlinkClick r:id="rId3"/>
              </a:rPr>
              <a:t>Korean Women Writers</a:t>
            </a:r>
            <a:endParaRPr lang="en-US" sz="3200" b="1" dirty="0">
              <a:latin typeface="Times New Roman" pitchFamily="18" charset="0"/>
              <a:cs typeface="Times New Roman" pitchFamily="18" charset="0"/>
            </a:endParaRPr>
          </a:p>
          <a:p>
            <a:r>
              <a:rPr lang="it-IT" altLang="ko-KR" sz="3200" b="1" dirty="0" smtClean="0">
                <a:latin typeface="Times New Roman" pitchFamily="18" charset="0"/>
                <a:cs typeface="Times New Roman" pitchFamily="18" charset="0"/>
                <a:hlinkClick r:id="rId4"/>
              </a:rPr>
              <a:t>Q</a:t>
            </a:r>
            <a:r>
              <a:rPr lang="it-IT" sz="3200" b="1" dirty="0" smtClean="0">
                <a:latin typeface="Times New Roman" pitchFamily="18" charset="0"/>
                <a:cs typeface="Times New Roman" pitchFamily="18" charset="0"/>
                <a:hlinkClick r:id="rId4"/>
              </a:rPr>
              <a:t>uestioning </a:t>
            </a:r>
            <a:r>
              <a:rPr lang="it-IT" sz="3200" b="1" dirty="0">
                <a:latin typeface="Times New Roman" pitchFamily="18" charset="0"/>
                <a:cs typeface="Times New Roman" pitchFamily="18" charset="0"/>
                <a:hlinkClick r:id="rId4"/>
              </a:rPr>
              <a:t>Minds</a:t>
            </a:r>
            <a:endParaRPr lang="it-IT" sz="3200" b="1" dirty="0">
              <a:latin typeface="Times New Roman" pitchFamily="18" charset="0"/>
              <a:cs typeface="Times New Roman" pitchFamily="18" charset="0"/>
            </a:endParaRPr>
          </a:p>
          <a:p>
            <a:endParaRPr lang="en-US" sz="3200" b="1" dirty="0" smtClean="0"/>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59</a:t>
            </a:fld>
            <a:endParaRPr lang="en-US"/>
          </a:p>
        </p:txBody>
      </p:sp>
      <p:pic>
        <p:nvPicPr>
          <p:cNvPr id="5" name="Picture 4" descr="yhkqm02.jpg"/>
          <p:cNvPicPr>
            <a:picLocks noChangeAspect="1"/>
          </p:cNvPicPr>
          <p:nvPr/>
        </p:nvPicPr>
        <p:blipFill>
          <a:blip r:embed="rId5"/>
          <a:stretch>
            <a:fillRect/>
          </a:stretch>
        </p:blipFill>
        <p:spPr>
          <a:xfrm>
            <a:off x="6732241" y="3199894"/>
            <a:ext cx="2411760" cy="36581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0"/>
                                        <p:tgtEl>
                                          <p:spTgt spid="5"/>
                                        </p:tgtEl>
                                        <p:attrNameLst>
                                          <p:attrName>ppt_y</p:attrName>
                                        </p:attrNameLst>
                                      </p:cBhvr>
                                      <p:tavLst>
                                        <p:tav tm="0">
                                          <p:val>
                                            <p:strVal val="#ppt_y+#ppt_h*1.125000"/>
                                          </p:val>
                                        </p:tav>
                                        <p:tav tm="100000">
                                          <p:val>
                                            <p:strVal val="#ppt_y"/>
                                          </p:val>
                                        </p:tav>
                                      </p:tavLst>
                                    </p:anim>
                                    <p:animEffect transition="in" filter="wipe(up)">
                                      <p:cBhvr>
                                        <p:cTn id="1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ags_world.jpg"/>
          <p:cNvPicPr>
            <a:picLocks noChangeAspect="1"/>
          </p:cNvPicPr>
          <p:nvPr/>
        </p:nvPicPr>
        <p:blipFill>
          <a:blip r:embed="rId2">
            <a:alphaModFix/>
            <a:lum bright="-54000" contrast="-66000"/>
          </a:blip>
          <a:stretch>
            <a:fillRect/>
          </a:stretch>
        </p:blipFill>
        <p:spPr>
          <a:xfrm>
            <a:off x="0" y="0"/>
            <a:ext cx="10317345" cy="6858000"/>
          </a:xfrm>
          <a:prstGeom prst="rect">
            <a:avLst/>
          </a:prstGeom>
        </p:spPr>
      </p:pic>
      <p:sp>
        <p:nvSpPr>
          <p:cNvPr id="2" name="Title 1"/>
          <p:cNvSpPr>
            <a:spLocks noGrp="1"/>
          </p:cNvSpPr>
          <p:nvPr>
            <p:ph type="title"/>
          </p:nvPr>
        </p:nvSpPr>
        <p:spPr/>
        <p:txBody>
          <a:bodyPr/>
          <a:lstStyle/>
          <a:p>
            <a:pPr lvl="0"/>
            <a:r>
              <a:rPr lang="en-US" dirty="0" smtClean="0">
                <a:solidFill>
                  <a:srgbClr val="FFFFFF"/>
                </a:solidFill>
                <a:latin typeface="Times New Roman" pitchFamily="18" charset="0"/>
                <a:cs typeface="Times New Roman" pitchFamily="18" charset="0"/>
              </a:rPr>
              <a:t>Some Cultural Differences*</a:t>
            </a:r>
            <a:r>
              <a:rPr lang="en-US" dirty="0" smtClean="0"/>
              <a:t/>
            </a:r>
            <a:br>
              <a:rPr lang="en-US" dirty="0" smtClean="0"/>
            </a:br>
            <a:endParaRPr lang="en-US" dirty="0"/>
          </a:p>
        </p:txBody>
      </p:sp>
      <p:sp>
        <p:nvSpPr>
          <p:cNvPr id="5" name="Subtitle 2"/>
          <p:cNvSpPr txBox="1">
            <a:spLocks/>
          </p:cNvSpPr>
          <p:nvPr/>
        </p:nvSpPr>
        <p:spPr>
          <a:xfrm>
            <a:off x="498474" y="1981200"/>
            <a:ext cx="5859051" cy="2491069"/>
          </a:xfrm>
          <a:prstGeom prst="rect">
            <a:avLst/>
          </a:prstGeom>
        </p:spPr>
        <p:txBody>
          <a:bodyPr vert="horz" lIns="91440" tIns="45720" rIns="91440" bIns="45720" rtlCol="0" anchor="t">
            <a:normAutofit fontScale="55000" lnSpcReduction="20000"/>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Very Broad Strokes</a:t>
            </a:r>
            <a:b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b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Adapted from Chinese-born German designer </a:t>
            </a: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hlinkClick r:id="rId3"/>
              </a:rPr>
              <a:t>Yang Liu</a:t>
            </a: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a:t>
            </a:r>
            <a:b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b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
            </a:r>
            <a:b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b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*That just might influence readers or writers.</a:t>
            </a:r>
            <a:r>
              <a:rPr kumimoji="0" lang="en-US" sz="5538" b="0" i="0" u="none" strike="noStrike" kern="1200" cap="none" spc="0" normalizeH="0" baseline="0" noProof="0" dirty="0" smtClean="0">
                <a:ln>
                  <a:noFill/>
                </a:ln>
                <a:solidFill>
                  <a:srgbClr val="FFFFFF"/>
                </a:solidFill>
                <a:effectLst/>
                <a:uLnTx/>
                <a:uFillTx/>
                <a:latin typeface="+mn-lt"/>
                <a:ea typeface="+mn-ea"/>
                <a:cs typeface="+mn-cs"/>
              </a:rPr>
              <a:t>^^ </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26D89A48-932D-6740-A2FB-82F58176C2CF}"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Authors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sz="3200" dirty="0" smtClean="0">
                <a:latin typeface="Times New Roman" pitchFamily="18" charset="0"/>
                <a:cs typeface="Times New Roman" pitchFamily="18" charset="0"/>
              </a:rPr>
              <a:t> Yi </a:t>
            </a:r>
            <a:r>
              <a:rPr lang="en-US" sz="3200" dirty="0" err="1" smtClean="0">
                <a:latin typeface="Times New Roman" pitchFamily="18" charset="0"/>
                <a:cs typeface="Times New Roman" pitchFamily="18" charset="0"/>
              </a:rPr>
              <a:t>Mun-yol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Pak Wan-so</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Yun</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Hwang Sun-won</a:t>
            </a:r>
          </a:p>
          <a:p>
            <a:r>
              <a:rPr lang="en-US" sz="3200" dirty="0" smtClean="0">
                <a:latin typeface="Times New Roman" pitchFamily="18" charset="0"/>
                <a:cs typeface="Times New Roman" pitchFamily="18" charset="0"/>
              </a:rPr>
              <a:t> Kim Young-ha</a:t>
            </a:r>
          </a:p>
          <a:p>
            <a:r>
              <a:rPr lang="en-US" sz="3200" dirty="0" smtClean="0">
                <a:latin typeface="Times New Roman" pitchFamily="18" charset="0"/>
                <a:cs typeface="Times New Roman" pitchFamily="18" charset="0"/>
              </a:rPr>
              <a:t> Han Kang</a:t>
            </a:r>
          </a:p>
          <a:p>
            <a:r>
              <a:rPr lang="en-US" sz="3200" dirty="0" smtClean="0">
                <a:latin typeface="Times New Roman" pitchFamily="18" charset="0"/>
                <a:cs typeface="Times New Roman" pitchFamily="18" charset="0"/>
              </a:rPr>
              <a:t>Jo Jung-</a:t>
            </a:r>
            <a:r>
              <a:rPr lang="en-US" sz="3200" dirty="0" err="1">
                <a:latin typeface="Times New Roman" pitchFamily="18" charset="0"/>
                <a:cs typeface="Times New Roman" pitchFamily="18" charset="0"/>
              </a:rPr>
              <a:t>r</a:t>
            </a:r>
            <a:r>
              <a:rPr lang="en-US" sz="3200" smtClean="0">
                <a:latin typeface="Times New Roman" pitchFamily="18" charset="0"/>
                <a:cs typeface="Times New Roman" pitchFamily="18" charset="0"/>
              </a:rPr>
              <a:t>ae</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Resources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3"/>
              </a:rPr>
              <a:t>All the Literature that’s free^^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4"/>
              </a:rPr>
              <a:t>Brother Anthony’s </a:t>
            </a:r>
            <a:r>
              <a:rPr lang="en-US" sz="3200" dirty="0" err="1" smtClean="0">
                <a:latin typeface="Times New Roman" pitchFamily="18" charset="0"/>
                <a:cs typeface="Times New Roman" pitchFamily="18" charset="0"/>
                <a:hlinkClick r:id="rId4"/>
              </a:rPr>
              <a:t>hompi</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5"/>
              </a:rPr>
              <a:t>Korea Journal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6"/>
              </a:rPr>
              <a:t>LTI Korea website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7"/>
              </a:rPr>
              <a:t>WWW.KTLIT.COM</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8"/>
              </a:rPr>
              <a:t>Korean Film Archive</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Find Me</a:t>
            </a:r>
            <a:endParaRPr lang="en-US" b="1" dirty="0">
              <a:solidFill>
                <a:srgbClr val="FFFFFF"/>
              </a:solidFill>
              <a:latin typeface="Times New Roman" pitchFamily="18" charset="0"/>
              <a:cs typeface="Times New Roman" pitchFamily="18" charset="0"/>
            </a:endParaRPr>
          </a:p>
        </p:txBody>
      </p:sp>
      <p:sp>
        <p:nvSpPr>
          <p:cNvPr id="7" name="TextBox 6"/>
          <p:cNvSpPr txBox="1"/>
          <p:nvPr/>
        </p:nvSpPr>
        <p:spPr>
          <a:xfrm>
            <a:off x="1905000" y="2057400"/>
            <a:ext cx="3625912" cy="584776"/>
          </a:xfrm>
          <a:prstGeom prst="rect">
            <a:avLst/>
          </a:prstGeom>
          <a:noFill/>
        </p:spPr>
        <p:txBody>
          <a:bodyPr wrap="none" rtlCol="0">
            <a:spAutoFit/>
          </a:bodyPr>
          <a:lstStyle/>
          <a:p>
            <a:r>
              <a:rPr lang="en-US" sz="3200" dirty="0" smtClean="0"/>
              <a:t>WWW.KTLIT.COM</a:t>
            </a:r>
            <a:endParaRPr lang="en-US" sz="3200" dirty="0"/>
          </a:p>
        </p:txBody>
      </p:sp>
      <p:sp>
        <p:nvSpPr>
          <p:cNvPr id="8" name="TextBox 7"/>
          <p:cNvSpPr txBox="1"/>
          <p:nvPr/>
        </p:nvSpPr>
        <p:spPr>
          <a:xfrm>
            <a:off x="1905000" y="2971800"/>
            <a:ext cx="4579900" cy="584776"/>
          </a:xfrm>
          <a:prstGeom prst="rect">
            <a:avLst/>
          </a:prstGeom>
          <a:noFill/>
        </p:spPr>
        <p:txBody>
          <a:bodyPr wrap="none" rtlCol="0">
            <a:spAutoFit/>
          </a:bodyPr>
          <a:lstStyle/>
          <a:p>
            <a:r>
              <a:rPr lang="en-US" sz="3200" dirty="0" smtClean="0"/>
              <a:t>CHARLES@KTLIT.COM</a:t>
            </a:r>
            <a:endParaRPr lang="en-US" sz="3200" dirty="0"/>
          </a:p>
        </p:txBody>
      </p:sp>
      <p:sp>
        <p:nvSpPr>
          <p:cNvPr id="9" name="TextBox 8"/>
          <p:cNvSpPr txBox="1"/>
          <p:nvPr/>
        </p:nvSpPr>
        <p:spPr>
          <a:xfrm>
            <a:off x="1981200" y="3886200"/>
            <a:ext cx="1668245" cy="584776"/>
          </a:xfrm>
          <a:prstGeom prst="rect">
            <a:avLst/>
          </a:prstGeom>
          <a:noFill/>
        </p:spPr>
        <p:txBody>
          <a:bodyPr wrap="none" rtlCol="0">
            <a:spAutoFit/>
          </a:bodyPr>
          <a:lstStyle/>
          <a:p>
            <a:r>
              <a:rPr lang="en-US" sz="3200" dirty="0" smtClean="0"/>
              <a:t>@KTLIT</a:t>
            </a:r>
            <a:endParaRPr lang="en-US" sz="3200" dirty="0"/>
          </a:p>
        </p:txBody>
      </p:sp>
      <p:sp>
        <p:nvSpPr>
          <p:cNvPr id="10" name="Slide Number Placeholder 9"/>
          <p:cNvSpPr>
            <a:spLocks noGrp="1"/>
          </p:cNvSpPr>
          <p:nvPr>
            <p:ph type="sldNum" sz="quarter" idx="12"/>
          </p:nvPr>
        </p:nvSpPr>
        <p:spPr/>
        <p:txBody>
          <a:bodyPr/>
          <a:lstStyle/>
          <a:p>
            <a:fld id="{26D89A48-932D-6740-A2FB-82F58176C2CF}" type="slidenum">
              <a:rPr lang="en-US" smtClean="0"/>
              <a:pPr/>
              <a:t>62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png"/>
          <p:cNvPicPr>
            <a:picLocks noGrp="1" noChangeAspect="1"/>
          </p:cNvPicPr>
          <p:nvPr>
            <p:ph idx="1"/>
          </p:nvPr>
        </p:nvPicPr>
        <p:blipFill>
          <a:blip r:embed="rId2"/>
          <a:stretch>
            <a:fillRect/>
          </a:stretch>
        </p:blipFill>
        <p:spPr>
          <a:xfrm>
            <a:off x="0" y="274638"/>
            <a:ext cx="9149457" cy="5405685"/>
          </a:xfrm>
        </p:spPr>
      </p:pic>
      <p:sp>
        <p:nvSpPr>
          <p:cNvPr id="5" name="Slide Number Placeholder 4"/>
          <p:cNvSpPr>
            <a:spLocks noGrp="1"/>
          </p:cNvSpPr>
          <p:nvPr>
            <p:ph type="sldNum" sz="quarter" idx="12"/>
          </p:nvPr>
        </p:nvSpPr>
        <p:spPr/>
        <p:txBody>
          <a:bodyPr/>
          <a:lstStyle/>
          <a:p>
            <a:fld id="{26D89A48-932D-6740-A2FB-82F58176C2CF}"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der1.png"/>
          <p:cNvPicPr>
            <a:picLocks noGrp="1" noChangeAspect="1"/>
          </p:cNvPicPr>
          <p:nvPr>
            <p:ph idx="1"/>
          </p:nvPr>
        </p:nvPicPr>
        <p:blipFill>
          <a:blip r:embed="rId2"/>
          <a:stretch>
            <a:fillRect/>
          </a:stretch>
        </p:blipFill>
        <p:spPr>
          <a:xfrm>
            <a:off x="0" y="274638"/>
            <a:ext cx="9208150" cy="5440362"/>
          </a:xfrm>
        </p:spPr>
      </p:pic>
      <p:sp>
        <p:nvSpPr>
          <p:cNvPr id="5" name="Slide Number Placeholder 4"/>
          <p:cNvSpPr>
            <a:spLocks noGrp="1"/>
          </p:cNvSpPr>
          <p:nvPr>
            <p:ph type="sldNum" sz="quarter" idx="12"/>
          </p:nvPr>
        </p:nvSpPr>
        <p:spPr/>
        <p:txBody>
          <a:bodyPr/>
          <a:lstStyle/>
          <a:p>
            <a:fld id="{26D89A48-932D-6740-A2FB-82F58176C2CF}"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4.png"/>
          <p:cNvPicPr>
            <a:picLocks noGrp="1" noChangeAspect="1"/>
          </p:cNvPicPr>
          <p:nvPr>
            <p:ph idx="1"/>
          </p:nvPr>
        </p:nvPicPr>
        <p:blipFill>
          <a:blip r:embed="rId2"/>
          <a:stretch>
            <a:fillRect/>
          </a:stretch>
        </p:blipFill>
        <p:spPr>
          <a:xfrm>
            <a:off x="-76200" y="274638"/>
            <a:ext cx="9248354" cy="5516562"/>
          </a:xfrm>
        </p:spPr>
      </p:pic>
      <p:sp>
        <p:nvSpPr>
          <p:cNvPr id="5" name="Slide Number Placeholder 4"/>
          <p:cNvSpPr>
            <a:spLocks noGrp="1"/>
          </p:cNvSpPr>
          <p:nvPr>
            <p:ph type="sldNum" sz="quarter" idx="12"/>
          </p:nvPr>
        </p:nvSpPr>
        <p:spPr/>
        <p:txBody>
          <a:bodyPr/>
          <a:lstStyle/>
          <a:p>
            <a:fld id="{26D89A48-932D-6740-A2FB-82F58176C2CF}"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Custom 1">
      <a:dk1>
        <a:srgbClr val="FFFFFF"/>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2152</TotalTime>
  <Words>1805</Words>
  <Application>Microsoft Macintosh PowerPoint</Application>
  <PresentationFormat>On-screen Show (4:3)</PresentationFormat>
  <Paragraphs>343</Paragraphs>
  <Slides>62</Slides>
  <Notes>13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Advantage</vt:lpstr>
      <vt:lpstr>TRANSLATED Korean Literature:  In 60 minutes or less!</vt:lpstr>
      <vt:lpstr>Who am I?</vt:lpstr>
      <vt:lpstr>A Decades Old Question</vt:lpstr>
      <vt:lpstr>Recently</vt:lpstr>
      <vt:lpstr>What I Will Discuss</vt:lpstr>
      <vt:lpstr>Some Cultural Differences* </vt:lpstr>
      <vt:lpstr>PowerPoint Presentation</vt:lpstr>
      <vt:lpstr>PowerPoint Presentation</vt:lpstr>
      <vt:lpstr>PowerPoint Presentation</vt:lpstr>
      <vt:lpstr>PowerPoint Presentation</vt:lpstr>
      <vt:lpstr>PowerPoint Presentation</vt:lpstr>
      <vt:lpstr>Influences</vt:lpstr>
      <vt:lpstr>Animism</vt:lpstr>
      <vt:lpstr>Shamanism</vt:lpstr>
      <vt:lpstr>Korean Buddhism</vt:lpstr>
      <vt:lpstr>Korean Confucianism</vt:lpstr>
      <vt:lpstr>Christianity</vt:lpstr>
      <vt:lpstr>What Does It Add Up To?</vt:lpstr>
      <vt:lpstr>What Barriers Does this Create?</vt:lpstr>
      <vt:lpstr>This can be wildly over-orientalized</vt:lpstr>
      <vt:lpstr>Bad Translation</vt:lpstr>
      <vt:lpstr>Literature – Dividing Lines</vt:lpstr>
      <vt:lpstr>Literature – Dividing Languages</vt:lpstr>
      <vt:lpstr>Koryo Kasa (57 BC to 935 AD: Silla)</vt:lpstr>
      <vt:lpstr>The Manjeoncheun </vt:lpstr>
      <vt:lpstr>Sijo  (Koryo: 993 - to present)</vt:lpstr>
      <vt:lpstr>Yi Sun-sin</vt:lpstr>
      <vt:lpstr>Joseon Kasa (1500-1700)</vt:lpstr>
      <vt:lpstr>Kasa</vt:lpstr>
      <vt:lpstr>Pansori (판소리) </vt:lpstr>
      <vt:lpstr>Korean Classical Literature (Origins)</vt:lpstr>
      <vt:lpstr>Korean Classical Prose - History</vt:lpstr>
      <vt:lpstr>Classical Prose - Literature</vt:lpstr>
      <vt:lpstr>Korean Alphabet: Hangul </vt:lpstr>
      <vt:lpstr>Korean Economy– 5 Centuries in 1; Modern Literature Eras 3 Centuries  in 1</vt:lpstr>
      <vt:lpstr>Enlightenment</vt:lpstr>
      <vt:lpstr>Colonialism</vt:lpstr>
      <vt:lpstr>Yi Kwangsu</vt:lpstr>
      <vt:lpstr>Yi-Sang</vt:lpstr>
      <vt:lpstr>Yi-Sang: Poet</vt:lpstr>
      <vt:lpstr>War</vt:lpstr>
      <vt:lpstr>Separation Period / Pundan Munhak (1945-Present) </vt:lpstr>
      <vt:lpstr>Separation</vt:lpstr>
      <vt:lpstr>The Trek North</vt:lpstr>
      <vt:lpstr>Hwang Sun-won: Korea’s Dickens</vt:lpstr>
      <vt:lpstr>Miracle on the Han: Economics</vt:lpstr>
      <vt:lpstr>Miracle on the Han: Politics</vt:lpstr>
      <vt:lpstr>Cho Se-Hui: The Dwarf</vt:lpstr>
      <vt:lpstr>Modern Period (198? – Now)</vt:lpstr>
      <vt:lpstr>Yoryu Chakga: The Changing Status of Women Writers</vt:lpstr>
      <vt:lpstr>The Future</vt:lpstr>
      <vt:lpstr>Funny?</vt:lpstr>
      <vt:lpstr>Romance?</vt:lpstr>
      <vt:lpstr>Modern to Post-Modern</vt:lpstr>
      <vt:lpstr>International</vt:lpstr>
      <vt:lpstr>The Translation “Problem”</vt:lpstr>
      <vt:lpstr>Collections: General</vt:lpstr>
      <vt:lpstr>Multi Volume Collections</vt:lpstr>
      <vt:lpstr>Collections: Women’s Literature</vt:lpstr>
      <vt:lpstr>Authors</vt:lpstr>
      <vt:lpstr>Resources</vt:lpstr>
      <vt:lpstr>Find Me</vt:lpstr>
    </vt:vector>
  </TitlesOfParts>
  <Company>Dongguk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Montgomery</dc:creator>
  <cp:lastModifiedBy>Charles Montgomery</cp:lastModifiedBy>
  <cp:revision>501</cp:revision>
  <cp:lastPrinted>2013-12-11T08:36:15Z</cp:lastPrinted>
  <dcterms:created xsi:type="dcterms:W3CDTF">2014-06-30T03:30:42Z</dcterms:created>
  <dcterms:modified xsi:type="dcterms:W3CDTF">2017-05-07T02:44:52Z</dcterms:modified>
</cp:coreProperties>
</file>